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2.xml" ContentType="application/vnd.openxmlformats-officedocument.themeOverride+xml"/>
  <Override PartName="/ppt/tags/tag5.xml" ContentType="application/vnd.openxmlformats-officedocument.presentationml.tags+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347" r:id="rId2"/>
    <p:sldId id="348" r:id="rId3"/>
    <p:sldId id="440" r:id="rId4"/>
    <p:sldId id="441" r:id="rId5"/>
    <p:sldId id="453" r:id="rId6"/>
    <p:sldId id="456" r:id="rId7"/>
    <p:sldId id="455" r:id="rId8"/>
    <p:sldId id="454" r:id="rId9"/>
    <p:sldId id="457" r:id="rId10"/>
    <p:sldId id="458" r:id="rId11"/>
    <p:sldId id="459" r:id="rId12"/>
    <p:sldId id="461" r:id="rId13"/>
    <p:sldId id="460" r:id="rId14"/>
    <p:sldId id="462" r:id="rId15"/>
    <p:sldId id="463" r:id="rId16"/>
    <p:sldId id="464" r:id="rId17"/>
    <p:sldId id="465" r:id="rId18"/>
    <p:sldId id="466" r:id="rId19"/>
    <p:sldId id="467" r:id="rId20"/>
    <p:sldId id="468" r:id="rId21"/>
    <p:sldId id="370" r:id="rId22"/>
  </p:sldIdLst>
  <p:sldSz cx="12192000" cy="6858000"/>
  <p:notesSz cx="6858000" cy="9144000"/>
  <p:embeddedFontLst>
    <p:embeddedFont>
      <p:font typeface="Footlight MT Light" pitchFamily="18" charset="0"/>
      <p:regular r:id="rId25"/>
    </p:embeddedFont>
    <p:embeddedFont>
      <p:font typeface="Century Gothic" pitchFamily="34" charset="0"/>
      <p:regular r:id="rId26"/>
      <p:bold r:id="rId27"/>
      <p:italic r:id="rId28"/>
      <p:boldItalic r:id="rId29"/>
    </p:embeddedFont>
    <p:embeddedFont>
      <p:font typeface="Gilroy" charset="0"/>
      <p:regular r:id="rId30"/>
    </p:embeddedFont>
    <p:embeddedFont>
      <p:font typeface="Arial Black" pitchFamily="34" charset="0"/>
      <p:bold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5C3EF26-24B7-4CB6-ACC5-A9CC96F73EED}">
          <p14:sldIdLst>
            <p14:sldId id="347"/>
            <p14:sldId id="348"/>
            <p14:sldId id="440"/>
            <p14:sldId id="441"/>
            <p14:sldId id="453"/>
            <p14:sldId id="456"/>
            <p14:sldId id="455"/>
            <p14:sldId id="454"/>
            <p14:sldId id="457"/>
            <p14:sldId id="458"/>
            <p14:sldId id="459"/>
            <p14:sldId id="461"/>
            <p14:sldId id="460"/>
            <p14:sldId id="462"/>
            <p14:sldId id="463"/>
            <p14:sldId id="464"/>
            <p14:sldId id="465"/>
            <p14:sldId id="466"/>
            <p14:sldId id="467"/>
            <p14:sldId id="468"/>
            <p14:sldId id="370"/>
          </p14:sldIdLst>
        </p14:section>
      </p14:sectionLst>
    </p:ext>
    <p:ext uri="{EFAFB233-063F-42B5-8137-9DF3F51BA10A}">
      <p15:sldGuideLst xmlns="" xmlns:p15="http://schemas.microsoft.com/office/powerpoint/2012/main">
        <p15:guide id="2" pos="3880" userDrawn="1">
          <p15:clr>
            <a:srgbClr val="A4A3A4"/>
          </p15:clr>
        </p15:guide>
        <p15:guide id="3" orient="horz" pos="24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5F5F5"/>
    <a:srgbClr val="F59563"/>
    <a:srgbClr val="F4F4F4"/>
    <a:srgbClr val="FBD0BB"/>
    <a:srgbClr val="7BAEEB"/>
    <a:srgbClr val="A86061"/>
    <a:srgbClr val="81B3E4"/>
    <a:srgbClr val="6666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1" autoAdjust="0"/>
    <p:restoredTop sz="94638" autoAdjust="0"/>
  </p:normalViewPr>
  <p:slideViewPr>
    <p:cSldViewPr snapToGrid="0" showGuides="1">
      <p:cViewPr>
        <p:scale>
          <a:sx n="70" d="100"/>
          <a:sy n="70" d="100"/>
        </p:scale>
        <p:origin x="-774" y="-180"/>
      </p:cViewPr>
      <p:guideLst>
        <p:guide orient="horz" pos="2423"/>
        <p:guide pos="3880"/>
      </p:guideLst>
    </p:cSldViewPr>
  </p:slideViewPr>
  <p:notesTextViewPr>
    <p:cViewPr>
      <p:scale>
        <a:sx n="1" d="1"/>
        <a:sy n="1" d="1"/>
      </p:scale>
      <p:origin x="0" y="0"/>
    </p:cViewPr>
  </p:notesTextViewPr>
  <p:sorterViewPr>
    <p:cViewPr>
      <p:scale>
        <a:sx n="100" d="100"/>
        <a:sy n="100" d="100"/>
      </p:scale>
      <p:origin x="0" y="-5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Gilroy" panose="00000400000000000000" charset="0"/>
              <a:ea typeface="Gilroy" panose="000004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Gilroy" panose="00000400000000000000" charset="0"/>
                <a:ea typeface="Gilroy" panose="00000400000000000000" charset="0"/>
              </a:rPr>
              <a:t>2024/5/28</a:t>
            </a:fld>
            <a:endParaRPr lang="zh-CN" altLang="en-US">
              <a:latin typeface="Gilroy" panose="00000400000000000000" charset="0"/>
              <a:ea typeface="Gilroy" panose="000004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Gilroy" panose="00000400000000000000" charset="0"/>
              <a:ea typeface="Gilroy" panose="000004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Gilroy" panose="00000400000000000000" charset="0"/>
                <a:ea typeface="Gilroy" panose="00000400000000000000" charset="0"/>
              </a:rPr>
              <a:t>‹#›</a:t>
            </a:fld>
            <a:endParaRPr lang="zh-CN" altLang="en-US">
              <a:latin typeface="Gilroy" panose="00000400000000000000" charset="0"/>
              <a:ea typeface="Gilroy" panose="00000400000000000000" charset="0"/>
            </a:endParaRPr>
          </a:p>
        </p:txBody>
      </p:sp>
    </p:spTree>
    <p:extLst>
      <p:ext uri="{BB962C8B-B14F-4D97-AF65-F5344CB8AC3E}">
        <p14:creationId xmlns:p14="http://schemas.microsoft.com/office/powerpoint/2010/main" val="708687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roy" panose="00000400000000000000" charset="0"/>
                <a:ea typeface="Gilroy" panose="000004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ilroy" panose="00000400000000000000" charset="0"/>
                <a:ea typeface="Gilroy" panose="00000400000000000000" charset="0"/>
              </a:defRPr>
            </a:lvl1pPr>
          </a:lstStyle>
          <a:p>
            <a:fld id="{88B30F0F-2FCE-41B7-BA44-BA2C51150998}" type="datetimeFigureOut">
              <a:rPr lang="zh-CN" altLang="en-US" smtClean="0"/>
              <a:t>2024/5/28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ilroy" panose="00000400000000000000" charset="0"/>
                <a:ea typeface="Gilroy" panose="000004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ilroy" panose="00000400000000000000" charset="0"/>
                <a:ea typeface="Gilroy" panose="00000400000000000000" charset="0"/>
              </a:defRPr>
            </a:lvl1pPr>
          </a:lstStyle>
          <a:p>
            <a:fld id="{E87FBA69-B7CC-4FB5-995C-F38E4AC542A1}" type="slidenum">
              <a:rPr lang="zh-CN" altLang="en-US" smtClean="0"/>
              <a:t>‹#›</a:t>
            </a:fld>
            <a:endParaRPr lang="zh-CN" altLang="en-US"/>
          </a:p>
        </p:txBody>
      </p:sp>
    </p:spTree>
    <p:extLst>
      <p:ext uri="{BB962C8B-B14F-4D97-AF65-F5344CB8AC3E}">
        <p14:creationId xmlns:p14="http://schemas.microsoft.com/office/powerpoint/2010/main" val="388542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ilroy" panose="00000400000000000000" charset="0"/>
        <a:ea typeface="Gilroy" panose="00000400000000000000" charset="0"/>
        <a:cs typeface="+mn-cs"/>
      </a:defRPr>
    </a:lvl1pPr>
    <a:lvl2pPr marL="457200" algn="l" defTabSz="914400" rtl="0" eaLnBrk="1" latinLnBrk="0" hangingPunct="1">
      <a:defRPr sz="1200" kern="1200">
        <a:solidFill>
          <a:schemeClr val="tx1"/>
        </a:solidFill>
        <a:latin typeface="Gilroy" panose="00000400000000000000" charset="0"/>
        <a:ea typeface="Gilroy" panose="00000400000000000000" charset="0"/>
        <a:cs typeface="+mn-cs"/>
      </a:defRPr>
    </a:lvl2pPr>
    <a:lvl3pPr marL="914400" algn="l" defTabSz="914400" rtl="0" eaLnBrk="1" latinLnBrk="0" hangingPunct="1">
      <a:defRPr sz="1200" kern="1200">
        <a:solidFill>
          <a:schemeClr val="tx1"/>
        </a:solidFill>
        <a:latin typeface="Gilroy" panose="00000400000000000000" charset="0"/>
        <a:ea typeface="Gilroy" panose="00000400000000000000" charset="0"/>
        <a:cs typeface="+mn-cs"/>
      </a:defRPr>
    </a:lvl3pPr>
    <a:lvl4pPr marL="1371600" algn="l" defTabSz="914400" rtl="0" eaLnBrk="1" latinLnBrk="0" hangingPunct="1">
      <a:defRPr sz="1200" kern="1200">
        <a:solidFill>
          <a:schemeClr val="tx1"/>
        </a:solidFill>
        <a:latin typeface="Gilroy" panose="00000400000000000000" charset="0"/>
        <a:ea typeface="Gilroy" panose="00000400000000000000" charset="0"/>
        <a:cs typeface="+mn-cs"/>
      </a:defRPr>
    </a:lvl4pPr>
    <a:lvl5pPr marL="1828800" algn="l" defTabSz="914400" rtl="0" eaLnBrk="1" latinLnBrk="0" hangingPunct="1">
      <a:defRPr sz="1200" kern="1200">
        <a:solidFill>
          <a:schemeClr val="tx1"/>
        </a:solidFill>
        <a:latin typeface="Gilroy" panose="00000400000000000000" charset="0"/>
        <a:ea typeface="Gilroy" panose="00000400000000000000"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5581650" y="1125538"/>
            <a:ext cx="6059488" cy="3809998"/>
          </a:xfrm>
          <a:custGeom>
            <a:avLst/>
            <a:gdLst>
              <a:gd name="connsiteX0" fmla="*/ 158801 w 6059488"/>
              <a:gd name="connsiteY0" fmla="*/ 0 h 3809998"/>
              <a:gd name="connsiteX1" fmla="*/ 5900687 w 6059488"/>
              <a:gd name="connsiteY1" fmla="*/ 0 h 3809998"/>
              <a:gd name="connsiteX2" fmla="*/ 6059488 w 6059488"/>
              <a:gd name="connsiteY2" fmla="*/ 158801 h 3809998"/>
              <a:gd name="connsiteX3" fmla="*/ 6059488 w 6059488"/>
              <a:gd name="connsiteY3" fmla="*/ 3651197 h 3809998"/>
              <a:gd name="connsiteX4" fmla="*/ 5900687 w 6059488"/>
              <a:gd name="connsiteY4" fmla="*/ 3809998 h 3809998"/>
              <a:gd name="connsiteX5" fmla="*/ 158801 w 6059488"/>
              <a:gd name="connsiteY5" fmla="*/ 3809998 h 3809998"/>
              <a:gd name="connsiteX6" fmla="*/ 0 w 6059488"/>
              <a:gd name="connsiteY6" fmla="*/ 3651197 h 3809998"/>
              <a:gd name="connsiteX7" fmla="*/ 0 w 6059488"/>
              <a:gd name="connsiteY7" fmla="*/ 158801 h 3809998"/>
              <a:gd name="connsiteX8" fmla="*/ 158801 w 6059488"/>
              <a:gd name="connsiteY8" fmla="*/ 0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9488" h="3809998">
                <a:moveTo>
                  <a:pt x="158801" y="0"/>
                </a:moveTo>
                <a:lnTo>
                  <a:pt x="5900687" y="0"/>
                </a:lnTo>
                <a:cubicBezTo>
                  <a:pt x="5988390" y="0"/>
                  <a:pt x="6059488" y="71098"/>
                  <a:pt x="6059488" y="158801"/>
                </a:cubicBezTo>
                <a:lnTo>
                  <a:pt x="6059488" y="3651197"/>
                </a:lnTo>
                <a:cubicBezTo>
                  <a:pt x="6059488" y="3738900"/>
                  <a:pt x="5988390" y="3809998"/>
                  <a:pt x="5900687" y="3809998"/>
                </a:cubicBezTo>
                <a:lnTo>
                  <a:pt x="158801" y="3809998"/>
                </a:lnTo>
                <a:cubicBezTo>
                  <a:pt x="71098" y="3809998"/>
                  <a:pt x="0" y="3738900"/>
                  <a:pt x="0" y="3651197"/>
                </a:cubicBezTo>
                <a:lnTo>
                  <a:pt x="0" y="158801"/>
                </a:lnTo>
                <a:cubicBezTo>
                  <a:pt x="0" y="71098"/>
                  <a:pt x="71098" y="0"/>
                  <a:pt x="158801"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7372350" y="0"/>
            <a:ext cx="4819650" cy="6858000"/>
          </a:xfrm>
          <a:custGeom>
            <a:avLst/>
            <a:gdLst>
              <a:gd name="connsiteX0" fmla="*/ 0 w 4819650"/>
              <a:gd name="connsiteY0" fmla="*/ 0 h 6858000"/>
              <a:gd name="connsiteX1" fmla="*/ 4819650 w 4819650"/>
              <a:gd name="connsiteY1" fmla="*/ 0 h 6858000"/>
              <a:gd name="connsiteX2" fmla="*/ 4819650 w 4819650"/>
              <a:gd name="connsiteY2" fmla="*/ 6858000 h 6858000"/>
              <a:gd name="connsiteX3" fmla="*/ 0 w 4819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9650" h="6858000">
                <a:moveTo>
                  <a:pt x="0" y="0"/>
                </a:moveTo>
                <a:lnTo>
                  <a:pt x="4819650" y="0"/>
                </a:lnTo>
                <a:lnTo>
                  <a:pt x="4819650" y="6858000"/>
                </a:lnTo>
                <a:lnTo>
                  <a:pt x="0" y="6858000"/>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4499428"/>
            <a:ext cx="12192000" cy="2358571"/>
          </a:xfrm>
          <a:custGeom>
            <a:avLst/>
            <a:gdLst>
              <a:gd name="connsiteX0" fmla="*/ 0 w 12192000"/>
              <a:gd name="connsiteY0" fmla="*/ 0 h 2358571"/>
              <a:gd name="connsiteX1" fmla="*/ 12192000 w 12192000"/>
              <a:gd name="connsiteY1" fmla="*/ 0 h 2358571"/>
              <a:gd name="connsiteX2" fmla="*/ 12192000 w 12192000"/>
              <a:gd name="connsiteY2" fmla="*/ 2358571 h 2358571"/>
              <a:gd name="connsiteX3" fmla="*/ 0 w 12192000"/>
              <a:gd name="connsiteY3" fmla="*/ 2358571 h 2358571"/>
            </a:gdLst>
            <a:ahLst/>
            <a:cxnLst>
              <a:cxn ang="0">
                <a:pos x="connsiteX0" y="connsiteY0"/>
              </a:cxn>
              <a:cxn ang="0">
                <a:pos x="connsiteX1" y="connsiteY1"/>
              </a:cxn>
              <a:cxn ang="0">
                <a:pos x="connsiteX2" y="connsiteY2"/>
              </a:cxn>
              <a:cxn ang="0">
                <a:pos x="connsiteX3" y="connsiteY3"/>
              </a:cxn>
            </a:cxnLst>
            <a:rect l="l" t="t" r="r" b="b"/>
            <a:pathLst>
              <a:path w="12192000" h="2358571">
                <a:moveTo>
                  <a:pt x="0" y="0"/>
                </a:moveTo>
                <a:lnTo>
                  <a:pt x="12192000" y="0"/>
                </a:lnTo>
                <a:lnTo>
                  <a:pt x="12192000" y="2358571"/>
                </a:lnTo>
                <a:lnTo>
                  <a:pt x="0" y="2358571"/>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995562" y="3429000"/>
            <a:ext cx="1435383" cy="987034"/>
          </a:xfrm>
          <a:custGeom>
            <a:avLst/>
            <a:gdLst>
              <a:gd name="connsiteX0" fmla="*/ 132894 w 1435383"/>
              <a:gd name="connsiteY0" fmla="*/ 0 h 987034"/>
              <a:gd name="connsiteX1" fmla="*/ 1302489 w 1435383"/>
              <a:gd name="connsiteY1" fmla="*/ 0 h 987034"/>
              <a:gd name="connsiteX2" fmla="*/ 1435383 w 1435383"/>
              <a:gd name="connsiteY2" fmla="*/ 132894 h 987034"/>
              <a:gd name="connsiteX3" fmla="*/ 1435383 w 1435383"/>
              <a:gd name="connsiteY3" fmla="*/ 854140 h 987034"/>
              <a:gd name="connsiteX4" fmla="*/ 1302489 w 1435383"/>
              <a:gd name="connsiteY4" fmla="*/ 987034 h 987034"/>
              <a:gd name="connsiteX5" fmla="*/ 132894 w 1435383"/>
              <a:gd name="connsiteY5" fmla="*/ 987034 h 987034"/>
              <a:gd name="connsiteX6" fmla="*/ 0 w 1435383"/>
              <a:gd name="connsiteY6" fmla="*/ 854140 h 987034"/>
              <a:gd name="connsiteX7" fmla="*/ 0 w 1435383"/>
              <a:gd name="connsiteY7" fmla="*/ 132894 h 987034"/>
              <a:gd name="connsiteX8" fmla="*/ 132894 w 1435383"/>
              <a:gd name="connsiteY8" fmla="*/ 0 h 9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383" h="987034">
                <a:moveTo>
                  <a:pt x="132894" y="0"/>
                </a:moveTo>
                <a:lnTo>
                  <a:pt x="1302489" y="0"/>
                </a:lnTo>
                <a:cubicBezTo>
                  <a:pt x="1375884" y="0"/>
                  <a:pt x="1435383" y="59499"/>
                  <a:pt x="1435383" y="132894"/>
                </a:cubicBezTo>
                <a:lnTo>
                  <a:pt x="1435383" y="854140"/>
                </a:lnTo>
                <a:cubicBezTo>
                  <a:pt x="1435383" y="927535"/>
                  <a:pt x="1375884" y="987034"/>
                  <a:pt x="1302489" y="987034"/>
                </a:cubicBezTo>
                <a:lnTo>
                  <a:pt x="132894" y="987034"/>
                </a:lnTo>
                <a:cubicBezTo>
                  <a:pt x="59499" y="987034"/>
                  <a:pt x="0" y="927535"/>
                  <a:pt x="0" y="854140"/>
                </a:cubicBezTo>
                <a:lnTo>
                  <a:pt x="0" y="132894"/>
                </a:lnTo>
                <a:cubicBezTo>
                  <a:pt x="0" y="59499"/>
                  <a:pt x="59499" y="0"/>
                  <a:pt x="132894"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382945" y="4586513"/>
            <a:ext cx="3048000" cy="1825385"/>
          </a:xfrm>
          <a:custGeom>
            <a:avLst/>
            <a:gdLst>
              <a:gd name="connsiteX0" fmla="*/ 91196 w 3048000"/>
              <a:gd name="connsiteY0" fmla="*/ 0 h 1825385"/>
              <a:gd name="connsiteX1" fmla="*/ 2956804 w 3048000"/>
              <a:gd name="connsiteY1" fmla="*/ 0 h 1825385"/>
              <a:gd name="connsiteX2" fmla="*/ 3048000 w 3048000"/>
              <a:gd name="connsiteY2" fmla="*/ 91196 h 1825385"/>
              <a:gd name="connsiteX3" fmla="*/ 3048000 w 3048000"/>
              <a:gd name="connsiteY3" fmla="*/ 1734189 h 1825385"/>
              <a:gd name="connsiteX4" fmla="*/ 2956804 w 3048000"/>
              <a:gd name="connsiteY4" fmla="*/ 1825385 h 1825385"/>
              <a:gd name="connsiteX5" fmla="*/ 91196 w 3048000"/>
              <a:gd name="connsiteY5" fmla="*/ 1825385 h 1825385"/>
              <a:gd name="connsiteX6" fmla="*/ 0 w 3048000"/>
              <a:gd name="connsiteY6" fmla="*/ 1734189 h 1825385"/>
              <a:gd name="connsiteX7" fmla="*/ 0 w 3048000"/>
              <a:gd name="connsiteY7" fmla="*/ 91196 h 1825385"/>
              <a:gd name="connsiteX8" fmla="*/ 91196 w 3048000"/>
              <a:gd name="connsiteY8" fmla="*/ 0 h 182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1825385">
                <a:moveTo>
                  <a:pt x="91196" y="0"/>
                </a:moveTo>
                <a:lnTo>
                  <a:pt x="2956804" y="0"/>
                </a:lnTo>
                <a:cubicBezTo>
                  <a:pt x="3007170" y="0"/>
                  <a:pt x="3048000" y="40830"/>
                  <a:pt x="3048000" y="91196"/>
                </a:cubicBezTo>
                <a:lnTo>
                  <a:pt x="3048000" y="1734189"/>
                </a:lnTo>
                <a:cubicBezTo>
                  <a:pt x="3048000" y="1784555"/>
                  <a:pt x="3007170" y="1825385"/>
                  <a:pt x="2956804" y="1825385"/>
                </a:cubicBezTo>
                <a:lnTo>
                  <a:pt x="91196" y="1825385"/>
                </a:lnTo>
                <a:cubicBezTo>
                  <a:pt x="40830" y="1825385"/>
                  <a:pt x="0" y="1784555"/>
                  <a:pt x="0" y="1734189"/>
                </a:cubicBezTo>
                <a:lnTo>
                  <a:pt x="0" y="91196"/>
                </a:lnTo>
                <a:cubicBezTo>
                  <a:pt x="0" y="40830"/>
                  <a:pt x="40830" y="0"/>
                  <a:pt x="91196"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633830" y="3146474"/>
            <a:ext cx="3007308" cy="1330312"/>
          </a:xfrm>
          <a:custGeom>
            <a:avLst/>
            <a:gdLst>
              <a:gd name="connsiteX0" fmla="*/ 147678 w 3007308"/>
              <a:gd name="connsiteY0" fmla="*/ 0 h 1330312"/>
              <a:gd name="connsiteX1" fmla="*/ 2859630 w 3007308"/>
              <a:gd name="connsiteY1" fmla="*/ 0 h 1330312"/>
              <a:gd name="connsiteX2" fmla="*/ 3007308 w 3007308"/>
              <a:gd name="connsiteY2" fmla="*/ 147678 h 1330312"/>
              <a:gd name="connsiteX3" fmla="*/ 3007308 w 3007308"/>
              <a:gd name="connsiteY3" fmla="*/ 1182634 h 1330312"/>
              <a:gd name="connsiteX4" fmla="*/ 2859630 w 3007308"/>
              <a:gd name="connsiteY4" fmla="*/ 1330312 h 1330312"/>
              <a:gd name="connsiteX5" fmla="*/ 147678 w 3007308"/>
              <a:gd name="connsiteY5" fmla="*/ 1330312 h 1330312"/>
              <a:gd name="connsiteX6" fmla="*/ 0 w 3007308"/>
              <a:gd name="connsiteY6" fmla="*/ 1182634 h 1330312"/>
              <a:gd name="connsiteX7" fmla="*/ 0 w 3007308"/>
              <a:gd name="connsiteY7" fmla="*/ 147678 h 1330312"/>
              <a:gd name="connsiteX8" fmla="*/ 147678 w 3007308"/>
              <a:gd name="connsiteY8" fmla="*/ 0 h 133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7308" h="1330312">
                <a:moveTo>
                  <a:pt x="147678" y="0"/>
                </a:moveTo>
                <a:lnTo>
                  <a:pt x="2859630" y="0"/>
                </a:lnTo>
                <a:cubicBezTo>
                  <a:pt x="2941190" y="0"/>
                  <a:pt x="3007308" y="66118"/>
                  <a:pt x="3007308" y="147678"/>
                </a:cubicBezTo>
                <a:lnTo>
                  <a:pt x="3007308" y="1182634"/>
                </a:lnTo>
                <a:cubicBezTo>
                  <a:pt x="3007308" y="1264194"/>
                  <a:pt x="2941190" y="1330312"/>
                  <a:pt x="2859630" y="1330312"/>
                </a:cubicBezTo>
                <a:lnTo>
                  <a:pt x="147678" y="1330312"/>
                </a:lnTo>
                <a:cubicBezTo>
                  <a:pt x="66118" y="1330312"/>
                  <a:pt x="0" y="1264194"/>
                  <a:pt x="0" y="1182634"/>
                </a:cubicBezTo>
                <a:lnTo>
                  <a:pt x="0" y="147678"/>
                </a:lnTo>
                <a:cubicBezTo>
                  <a:pt x="0" y="66118"/>
                  <a:pt x="66118" y="0"/>
                  <a:pt x="147678"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3"/>
          </p:nvPr>
        </p:nvSpPr>
        <p:spPr>
          <a:xfrm>
            <a:off x="8633830" y="4677284"/>
            <a:ext cx="1255034" cy="749882"/>
          </a:xfrm>
          <a:custGeom>
            <a:avLst/>
            <a:gdLst>
              <a:gd name="connsiteX0" fmla="*/ 100964 w 1255034"/>
              <a:gd name="connsiteY0" fmla="*/ 0 h 749882"/>
              <a:gd name="connsiteX1" fmla="*/ 1154070 w 1255034"/>
              <a:gd name="connsiteY1" fmla="*/ 0 h 749882"/>
              <a:gd name="connsiteX2" fmla="*/ 1255034 w 1255034"/>
              <a:gd name="connsiteY2" fmla="*/ 100964 h 749882"/>
              <a:gd name="connsiteX3" fmla="*/ 1255034 w 1255034"/>
              <a:gd name="connsiteY3" fmla="*/ 648918 h 749882"/>
              <a:gd name="connsiteX4" fmla="*/ 1154070 w 1255034"/>
              <a:gd name="connsiteY4" fmla="*/ 749882 h 749882"/>
              <a:gd name="connsiteX5" fmla="*/ 100964 w 1255034"/>
              <a:gd name="connsiteY5" fmla="*/ 749882 h 749882"/>
              <a:gd name="connsiteX6" fmla="*/ 0 w 1255034"/>
              <a:gd name="connsiteY6" fmla="*/ 648918 h 749882"/>
              <a:gd name="connsiteX7" fmla="*/ 0 w 1255034"/>
              <a:gd name="connsiteY7" fmla="*/ 100964 h 749882"/>
              <a:gd name="connsiteX8" fmla="*/ 100964 w 1255034"/>
              <a:gd name="connsiteY8" fmla="*/ 0 h 74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034" h="749882">
                <a:moveTo>
                  <a:pt x="100964" y="0"/>
                </a:moveTo>
                <a:lnTo>
                  <a:pt x="1154070" y="0"/>
                </a:lnTo>
                <a:cubicBezTo>
                  <a:pt x="1209831" y="0"/>
                  <a:pt x="1255034" y="45203"/>
                  <a:pt x="1255034" y="100964"/>
                </a:cubicBezTo>
                <a:lnTo>
                  <a:pt x="1255034" y="648918"/>
                </a:lnTo>
                <a:cubicBezTo>
                  <a:pt x="1255034" y="704679"/>
                  <a:pt x="1209831" y="749882"/>
                  <a:pt x="1154070" y="749882"/>
                </a:cubicBezTo>
                <a:lnTo>
                  <a:pt x="100964" y="749882"/>
                </a:lnTo>
                <a:cubicBezTo>
                  <a:pt x="45203" y="749882"/>
                  <a:pt x="0" y="704679"/>
                  <a:pt x="0" y="648918"/>
                </a:cubicBezTo>
                <a:lnTo>
                  <a:pt x="0" y="100964"/>
                </a:lnTo>
                <a:cubicBezTo>
                  <a:pt x="0" y="45203"/>
                  <a:pt x="45203" y="0"/>
                  <a:pt x="100964"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2024/5/28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2024/5/28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2024/5/28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2024/5/28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2024/5/28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2024/5/28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2024/5/28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2024/5/28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2024/5/28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487887" y="1148162"/>
            <a:ext cx="5110246" cy="5089126"/>
          </a:xfrm>
          <a:custGeom>
            <a:avLst/>
            <a:gdLst>
              <a:gd name="connsiteX0" fmla="*/ 267637 w 5110246"/>
              <a:gd name="connsiteY0" fmla="*/ 0 h 5089126"/>
              <a:gd name="connsiteX1" fmla="*/ 4842609 w 5110246"/>
              <a:gd name="connsiteY1" fmla="*/ 0 h 5089126"/>
              <a:gd name="connsiteX2" fmla="*/ 5110246 w 5110246"/>
              <a:gd name="connsiteY2" fmla="*/ 267637 h 5089126"/>
              <a:gd name="connsiteX3" fmla="*/ 5110246 w 5110246"/>
              <a:gd name="connsiteY3" fmla="*/ 4821489 h 5089126"/>
              <a:gd name="connsiteX4" fmla="*/ 4842609 w 5110246"/>
              <a:gd name="connsiteY4" fmla="*/ 5089126 h 5089126"/>
              <a:gd name="connsiteX5" fmla="*/ 267637 w 5110246"/>
              <a:gd name="connsiteY5" fmla="*/ 5089126 h 5089126"/>
              <a:gd name="connsiteX6" fmla="*/ 0 w 5110246"/>
              <a:gd name="connsiteY6" fmla="*/ 4821489 h 5089126"/>
              <a:gd name="connsiteX7" fmla="*/ 0 w 5110246"/>
              <a:gd name="connsiteY7" fmla="*/ 267637 h 5089126"/>
              <a:gd name="connsiteX8" fmla="*/ 267637 w 5110246"/>
              <a:gd name="connsiteY8" fmla="*/ 0 h 508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246" h="5089126">
                <a:moveTo>
                  <a:pt x="267637" y="0"/>
                </a:moveTo>
                <a:lnTo>
                  <a:pt x="4842609" y="0"/>
                </a:lnTo>
                <a:cubicBezTo>
                  <a:pt x="4990421" y="0"/>
                  <a:pt x="5110246" y="119825"/>
                  <a:pt x="5110246" y="267637"/>
                </a:cubicBezTo>
                <a:lnTo>
                  <a:pt x="5110246" y="4821489"/>
                </a:lnTo>
                <a:cubicBezTo>
                  <a:pt x="5110246" y="4969301"/>
                  <a:pt x="4990421" y="5089126"/>
                  <a:pt x="4842609" y="5089126"/>
                </a:cubicBezTo>
                <a:lnTo>
                  <a:pt x="267637" y="5089126"/>
                </a:lnTo>
                <a:cubicBezTo>
                  <a:pt x="119825" y="5089126"/>
                  <a:pt x="0" y="4969301"/>
                  <a:pt x="0" y="4821489"/>
                </a:cubicBezTo>
                <a:lnTo>
                  <a:pt x="0" y="267637"/>
                </a:lnTo>
                <a:cubicBezTo>
                  <a:pt x="0" y="119825"/>
                  <a:pt x="119825" y="0"/>
                  <a:pt x="267637"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055687" y="1183704"/>
            <a:ext cx="5230812" cy="3693096"/>
          </a:xfrm>
          <a:custGeom>
            <a:avLst/>
            <a:gdLst>
              <a:gd name="connsiteX0" fmla="*/ 224319 w 5230812"/>
              <a:gd name="connsiteY0" fmla="*/ 0 h 3693096"/>
              <a:gd name="connsiteX1" fmla="*/ 5006493 w 5230812"/>
              <a:gd name="connsiteY1" fmla="*/ 0 h 3693096"/>
              <a:gd name="connsiteX2" fmla="*/ 5230812 w 5230812"/>
              <a:gd name="connsiteY2" fmla="*/ 224319 h 3693096"/>
              <a:gd name="connsiteX3" fmla="*/ 5230812 w 5230812"/>
              <a:gd name="connsiteY3" fmla="*/ 3468777 h 3693096"/>
              <a:gd name="connsiteX4" fmla="*/ 5006493 w 5230812"/>
              <a:gd name="connsiteY4" fmla="*/ 3693096 h 3693096"/>
              <a:gd name="connsiteX5" fmla="*/ 224319 w 5230812"/>
              <a:gd name="connsiteY5" fmla="*/ 3693096 h 3693096"/>
              <a:gd name="connsiteX6" fmla="*/ 0 w 5230812"/>
              <a:gd name="connsiteY6" fmla="*/ 3468777 h 3693096"/>
              <a:gd name="connsiteX7" fmla="*/ 0 w 5230812"/>
              <a:gd name="connsiteY7" fmla="*/ 224319 h 3693096"/>
              <a:gd name="connsiteX8" fmla="*/ 224319 w 5230812"/>
              <a:gd name="connsiteY8" fmla="*/ 0 h 369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812" h="3693096">
                <a:moveTo>
                  <a:pt x="224319" y="0"/>
                </a:moveTo>
                <a:lnTo>
                  <a:pt x="5006493" y="0"/>
                </a:lnTo>
                <a:cubicBezTo>
                  <a:pt x="5130381" y="0"/>
                  <a:pt x="5230812" y="100431"/>
                  <a:pt x="5230812" y="224319"/>
                </a:cubicBezTo>
                <a:lnTo>
                  <a:pt x="5230812" y="3468777"/>
                </a:lnTo>
                <a:cubicBezTo>
                  <a:pt x="5230812" y="3592665"/>
                  <a:pt x="5130381" y="3693096"/>
                  <a:pt x="5006493" y="3693096"/>
                </a:cubicBezTo>
                <a:lnTo>
                  <a:pt x="224319" y="3693096"/>
                </a:lnTo>
                <a:cubicBezTo>
                  <a:pt x="100431" y="3693096"/>
                  <a:pt x="0" y="3592665"/>
                  <a:pt x="0" y="3468777"/>
                </a:cubicBezTo>
                <a:lnTo>
                  <a:pt x="0" y="224319"/>
                </a:lnTo>
                <a:cubicBezTo>
                  <a:pt x="0" y="100431"/>
                  <a:pt x="100431" y="0"/>
                  <a:pt x="224319"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095999" y="1148163"/>
            <a:ext cx="5545135" cy="3056888"/>
          </a:xfrm>
          <a:custGeom>
            <a:avLst/>
            <a:gdLst>
              <a:gd name="connsiteX0" fmla="*/ 0 w 5545135"/>
              <a:gd name="connsiteY0" fmla="*/ 0 h 3056888"/>
              <a:gd name="connsiteX1" fmla="*/ 5545135 w 5545135"/>
              <a:gd name="connsiteY1" fmla="*/ 0 h 3056888"/>
              <a:gd name="connsiteX2" fmla="*/ 5545135 w 5545135"/>
              <a:gd name="connsiteY2" fmla="*/ 3056888 h 3056888"/>
              <a:gd name="connsiteX3" fmla="*/ 0 w 5545135"/>
              <a:gd name="connsiteY3" fmla="*/ 3056888 h 3056888"/>
            </a:gdLst>
            <a:ahLst/>
            <a:cxnLst>
              <a:cxn ang="0">
                <a:pos x="connsiteX0" y="connsiteY0"/>
              </a:cxn>
              <a:cxn ang="0">
                <a:pos x="connsiteX1" y="connsiteY1"/>
              </a:cxn>
              <a:cxn ang="0">
                <a:pos x="connsiteX2" y="connsiteY2"/>
              </a:cxn>
              <a:cxn ang="0">
                <a:pos x="connsiteX3" y="connsiteY3"/>
              </a:cxn>
            </a:cxnLst>
            <a:rect l="l" t="t" r="r" b="b"/>
            <a:pathLst>
              <a:path w="5545135" h="3056888">
                <a:moveTo>
                  <a:pt x="0" y="0"/>
                </a:moveTo>
                <a:lnTo>
                  <a:pt x="5545135" y="0"/>
                </a:lnTo>
                <a:lnTo>
                  <a:pt x="5545135" y="3056888"/>
                </a:lnTo>
                <a:lnTo>
                  <a:pt x="0" y="3056888"/>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1055689" y="4205050"/>
            <a:ext cx="5040310" cy="2032238"/>
          </a:xfrm>
          <a:custGeom>
            <a:avLst/>
            <a:gdLst>
              <a:gd name="connsiteX0" fmla="*/ 0 w 5040310"/>
              <a:gd name="connsiteY0" fmla="*/ 0 h 2032238"/>
              <a:gd name="connsiteX1" fmla="*/ 5040310 w 5040310"/>
              <a:gd name="connsiteY1" fmla="*/ 0 h 2032238"/>
              <a:gd name="connsiteX2" fmla="*/ 5040310 w 5040310"/>
              <a:gd name="connsiteY2" fmla="*/ 2032238 h 2032238"/>
              <a:gd name="connsiteX3" fmla="*/ 0 w 5040310"/>
              <a:gd name="connsiteY3" fmla="*/ 2032238 h 2032238"/>
            </a:gdLst>
            <a:ahLst/>
            <a:cxnLst>
              <a:cxn ang="0">
                <a:pos x="connsiteX0" y="connsiteY0"/>
              </a:cxn>
              <a:cxn ang="0">
                <a:pos x="connsiteX1" y="connsiteY1"/>
              </a:cxn>
              <a:cxn ang="0">
                <a:pos x="connsiteX2" y="connsiteY2"/>
              </a:cxn>
              <a:cxn ang="0">
                <a:pos x="connsiteX3" y="connsiteY3"/>
              </a:cxn>
            </a:cxnLst>
            <a:rect l="l" t="t" r="r" b="b"/>
            <a:pathLst>
              <a:path w="5040310" h="2032238">
                <a:moveTo>
                  <a:pt x="0" y="0"/>
                </a:moveTo>
                <a:lnTo>
                  <a:pt x="5040310" y="0"/>
                </a:lnTo>
                <a:lnTo>
                  <a:pt x="5040310" y="2032238"/>
                </a:lnTo>
                <a:lnTo>
                  <a:pt x="0" y="2032238"/>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619624" y="1148162"/>
            <a:ext cx="7021513" cy="3881038"/>
          </a:xfrm>
          <a:custGeom>
            <a:avLst/>
            <a:gdLst>
              <a:gd name="connsiteX0" fmla="*/ 291272 w 7021513"/>
              <a:gd name="connsiteY0" fmla="*/ 0 h 3881038"/>
              <a:gd name="connsiteX1" fmla="*/ 6730241 w 7021513"/>
              <a:gd name="connsiteY1" fmla="*/ 0 h 3881038"/>
              <a:gd name="connsiteX2" fmla="*/ 7021513 w 7021513"/>
              <a:gd name="connsiteY2" fmla="*/ 291272 h 3881038"/>
              <a:gd name="connsiteX3" fmla="*/ 7021513 w 7021513"/>
              <a:gd name="connsiteY3" fmla="*/ 3589766 h 3881038"/>
              <a:gd name="connsiteX4" fmla="*/ 6730241 w 7021513"/>
              <a:gd name="connsiteY4" fmla="*/ 3881038 h 3881038"/>
              <a:gd name="connsiteX5" fmla="*/ 291272 w 7021513"/>
              <a:gd name="connsiteY5" fmla="*/ 3881038 h 3881038"/>
              <a:gd name="connsiteX6" fmla="*/ 0 w 7021513"/>
              <a:gd name="connsiteY6" fmla="*/ 3589766 h 3881038"/>
              <a:gd name="connsiteX7" fmla="*/ 0 w 7021513"/>
              <a:gd name="connsiteY7" fmla="*/ 291272 h 3881038"/>
              <a:gd name="connsiteX8" fmla="*/ 291272 w 7021513"/>
              <a:gd name="connsiteY8" fmla="*/ 0 h 3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1513" h="3881038">
                <a:moveTo>
                  <a:pt x="291272" y="0"/>
                </a:moveTo>
                <a:lnTo>
                  <a:pt x="6730241" y="0"/>
                </a:lnTo>
                <a:cubicBezTo>
                  <a:pt x="6891106" y="0"/>
                  <a:pt x="7021513" y="130407"/>
                  <a:pt x="7021513" y="291272"/>
                </a:cubicBezTo>
                <a:lnTo>
                  <a:pt x="7021513" y="3589766"/>
                </a:lnTo>
                <a:cubicBezTo>
                  <a:pt x="7021513" y="3750631"/>
                  <a:pt x="6891106" y="3881038"/>
                  <a:pt x="6730241" y="3881038"/>
                </a:cubicBezTo>
                <a:lnTo>
                  <a:pt x="291272" y="3881038"/>
                </a:lnTo>
                <a:cubicBezTo>
                  <a:pt x="130407" y="3881038"/>
                  <a:pt x="0" y="3750631"/>
                  <a:pt x="0" y="3589766"/>
                </a:cubicBezTo>
                <a:lnTo>
                  <a:pt x="0" y="291272"/>
                </a:lnTo>
                <a:cubicBezTo>
                  <a:pt x="0" y="130407"/>
                  <a:pt x="130407" y="0"/>
                  <a:pt x="291272"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906055" y="1266825"/>
            <a:ext cx="2379889" cy="4932475"/>
          </a:xfrm>
          <a:custGeom>
            <a:avLst/>
            <a:gdLst>
              <a:gd name="connsiteX0" fmla="*/ 291870 w 2379889"/>
              <a:gd name="connsiteY0" fmla="*/ 0 h 4932475"/>
              <a:gd name="connsiteX1" fmla="*/ 2088019 w 2379889"/>
              <a:gd name="connsiteY1" fmla="*/ 0 h 4932475"/>
              <a:gd name="connsiteX2" fmla="*/ 2379889 w 2379889"/>
              <a:gd name="connsiteY2" fmla="*/ 291870 h 4932475"/>
              <a:gd name="connsiteX3" fmla="*/ 2379889 w 2379889"/>
              <a:gd name="connsiteY3" fmla="*/ 4640605 h 4932475"/>
              <a:gd name="connsiteX4" fmla="*/ 2088019 w 2379889"/>
              <a:gd name="connsiteY4" fmla="*/ 4932475 h 4932475"/>
              <a:gd name="connsiteX5" fmla="*/ 291870 w 2379889"/>
              <a:gd name="connsiteY5" fmla="*/ 4932475 h 4932475"/>
              <a:gd name="connsiteX6" fmla="*/ 0 w 2379889"/>
              <a:gd name="connsiteY6" fmla="*/ 4640605 h 4932475"/>
              <a:gd name="connsiteX7" fmla="*/ 0 w 2379889"/>
              <a:gd name="connsiteY7" fmla="*/ 291870 h 4932475"/>
              <a:gd name="connsiteX8" fmla="*/ 291870 w 2379889"/>
              <a:gd name="connsiteY8" fmla="*/ 0 h 49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9889" h="4932475">
                <a:moveTo>
                  <a:pt x="291870" y="0"/>
                </a:moveTo>
                <a:lnTo>
                  <a:pt x="2088019" y="0"/>
                </a:lnTo>
                <a:cubicBezTo>
                  <a:pt x="2249214" y="0"/>
                  <a:pt x="2379889" y="130675"/>
                  <a:pt x="2379889" y="291870"/>
                </a:cubicBezTo>
                <a:lnTo>
                  <a:pt x="2379889" y="4640605"/>
                </a:lnTo>
                <a:cubicBezTo>
                  <a:pt x="2379889" y="4801800"/>
                  <a:pt x="2249214" y="4932475"/>
                  <a:pt x="2088019" y="4932475"/>
                </a:cubicBezTo>
                <a:lnTo>
                  <a:pt x="291870" y="4932475"/>
                </a:lnTo>
                <a:cubicBezTo>
                  <a:pt x="130675" y="4932475"/>
                  <a:pt x="0" y="4801800"/>
                  <a:pt x="0" y="4640605"/>
                </a:cubicBezTo>
                <a:lnTo>
                  <a:pt x="0" y="291870"/>
                </a:lnTo>
                <a:cubicBezTo>
                  <a:pt x="0" y="130675"/>
                  <a:pt x="130675" y="0"/>
                  <a:pt x="291870"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095997" y="0"/>
            <a:ext cx="6096001" cy="4724400"/>
          </a:xfrm>
          <a:custGeom>
            <a:avLst/>
            <a:gdLst>
              <a:gd name="connsiteX0" fmla="*/ 0 w 6096001"/>
              <a:gd name="connsiteY0" fmla="*/ 0 h 4724400"/>
              <a:gd name="connsiteX1" fmla="*/ 6096001 w 6096001"/>
              <a:gd name="connsiteY1" fmla="*/ 0 h 4724400"/>
              <a:gd name="connsiteX2" fmla="*/ 6096001 w 6096001"/>
              <a:gd name="connsiteY2" fmla="*/ 4724400 h 4724400"/>
              <a:gd name="connsiteX3" fmla="*/ 0 w 6096001"/>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6096001" h="4724400">
                <a:moveTo>
                  <a:pt x="0" y="0"/>
                </a:moveTo>
                <a:lnTo>
                  <a:pt x="6096001" y="0"/>
                </a:lnTo>
                <a:lnTo>
                  <a:pt x="6096001" y="4724400"/>
                </a:lnTo>
                <a:lnTo>
                  <a:pt x="0" y="4724400"/>
                </a:lnTo>
                <a:close/>
              </a:path>
            </a:pathLst>
          </a:custGeom>
          <a:solidFill>
            <a:srgbClr val="FFCE4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732947"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8473170"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1055688"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1.jpe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1" y="1723390"/>
            <a:ext cx="6096000" cy="2600325"/>
          </a:xfrm>
          <a:prstGeom prst="rect">
            <a:avLst/>
          </a:prstGeom>
          <a:solidFill>
            <a:schemeClr val="accent3">
              <a:lumMod val="20000"/>
              <a:lumOff val="80000"/>
            </a:schemeClr>
          </a:solidFill>
        </p:spPr>
        <p:txBody>
          <a:bodyPr wrap="square">
            <a:noAutofit/>
          </a:bodyPr>
          <a:lstStyle/>
          <a:p>
            <a:pPr algn="ctr"/>
            <a:r>
              <a:rPr lang="en-US" altLang="zh-CN" sz="4000" b="1" dirty="0">
                <a:solidFill>
                  <a:schemeClr val="accent4">
                    <a:lumMod val="75000"/>
                  </a:schemeClr>
                </a:solidFill>
                <a:latin typeface="Arial Black" panose="020B0A04020102020204" charset="0"/>
                <a:ea typeface="Adobe Gothic Std B" panose="020B0800000000000000" charset="-128"/>
                <a:cs typeface="Arial Black" panose="020B0A04020102020204" charset="0"/>
              </a:rPr>
              <a:t>KAPOTIVE </a:t>
            </a:r>
          </a:p>
          <a:p>
            <a:pPr algn="ctr"/>
            <a:r>
              <a:rPr lang="en-US" altLang="zh-CN" sz="4000" dirty="0">
                <a:solidFill>
                  <a:schemeClr val="accent4">
                    <a:lumMod val="75000"/>
                  </a:schemeClr>
                </a:solidFill>
                <a:latin typeface="Arial Black" panose="020B0A04020102020204" charset="0"/>
                <a:ea typeface="+mj-ea"/>
                <a:cs typeface="Arial Black" panose="020B0A04020102020204" charset="0"/>
              </a:rPr>
              <a:t>CAPACITY </a:t>
            </a:r>
          </a:p>
          <a:p>
            <a:pPr algn="ctr"/>
            <a:r>
              <a:rPr lang="en-US" altLang="zh-CN" sz="4000" dirty="0">
                <a:solidFill>
                  <a:schemeClr val="accent4">
                    <a:lumMod val="75000"/>
                  </a:schemeClr>
                </a:solidFill>
                <a:latin typeface="Arial Black" panose="020B0A04020102020204" charset="0"/>
                <a:ea typeface="+mj-ea"/>
                <a:cs typeface="Arial Black" panose="020B0A04020102020204" charset="0"/>
              </a:rPr>
              <a:t>BUILDING </a:t>
            </a:r>
          </a:p>
          <a:p>
            <a:pPr algn="ctr"/>
            <a:r>
              <a:rPr lang="en-US" altLang="zh-CN" sz="4000" dirty="0">
                <a:solidFill>
                  <a:schemeClr val="accent4">
                    <a:lumMod val="75000"/>
                  </a:schemeClr>
                </a:solidFill>
                <a:latin typeface="Arial Black" panose="020B0A04020102020204" charset="0"/>
                <a:ea typeface="+mj-ea"/>
                <a:cs typeface="Arial Black" panose="020B0A04020102020204" charset="0"/>
              </a:rPr>
              <a:t>INITIATIVE</a:t>
            </a:r>
          </a:p>
        </p:txBody>
      </p:sp>
      <p:pic>
        <p:nvPicPr>
          <p:cNvPr id="1026" name="Picture 2" descr="E:\KAPOTIVE CAPACITY BUILDING\IMG-20240527-WA002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1" y="-4315"/>
            <a:ext cx="6378053" cy="6862315"/>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p:cNvSpPr/>
          <p:nvPr/>
        </p:nvSpPr>
        <p:spPr>
          <a:xfrm>
            <a:off x="1" y="5881816"/>
            <a:ext cx="6096000" cy="976184"/>
          </a:xfrm>
          <a:prstGeom prst="rect">
            <a:avLst/>
          </a:prstGeom>
          <a:solidFill>
            <a:schemeClr val="accent4">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5" name="文本框 6"/>
          <p:cNvSpPr txBox="1"/>
          <p:nvPr>
            <p:custDataLst>
              <p:tags r:id="rId2"/>
            </p:custDataLst>
          </p:nvPr>
        </p:nvSpPr>
        <p:spPr>
          <a:xfrm>
            <a:off x="2396885" y="4280070"/>
            <a:ext cx="2421579" cy="306705"/>
          </a:xfrm>
          <a:prstGeom prst="rect">
            <a:avLst/>
          </a:prstGeom>
          <a:noFill/>
        </p:spPr>
        <p:txBody>
          <a:bodyPr vert="horz" wrap="square" rtlCol="0">
            <a:spAutoFit/>
          </a:bodyPr>
          <a:lstStyle/>
          <a:p>
            <a:r>
              <a:rPr lang="en-US" altLang="zh-CN" sz="1400" dirty="0">
                <a:solidFill>
                  <a:schemeClr val="bg2">
                    <a:lumMod val="50000"/>
                  </a:schemeClr>
                </a:solidFill>
                <a:latin typeface="+mn-ea"/>
              </a:rPr>
              <a:t>Programe</a:t>
            </a:r>
          </a:p>
        </p:txBody>
      </p:sp>
      <p:cxnSp>
        <p:nvCxnSpPr>
          <p:cNvPr id="7" name="直接连接符 6"/>
          <p:cNvCxnSpPr/>
          <p:nvPr/>
        </p:nvCxnSpPr>
        <p:spPr>
          <a:xfrm flipH="1">
            <a:off x="1044917" y="4452676"/>
            <a:ext cx="124822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73067" y="5257800"/>
            <a:ext cx="0" cy="1600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963931" y="4826182"/>
            <a:ext cx="218272" cy="218272"/>
            <a:chOff x="3258457" y="812800"/>
            <a:chExt cx="319314" cy="319314"/>
          </a:xfrm>
        </p:grpSpPr>
        <p:sp>
          <p:nvSpPr>
            <p:cNvPr id="14" name="椭圆 13"/>
            <p:cNvSpPr/>
            <p:nvPr/>
          </p:nvSpPr>
          <p:spPr>
            <a:xfrm>
              <a:off x="3258457" y="812800"/>
              <a:ext cx="319314" cy="319314"/>
            </a:xfrm>
            <a:prstGeom prst="ellipse">
              <a:avLst/>
            </a:prstGeom>
            <a:noFill/>
            <a:ln>
              <a:solidFill>
                <a:schemeClr val="tx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V 形 14"/>
            <p:cNvSpPr/>
            <p:nvPr/>
          </p:nvSpPr>
          <p:spPr>
            <a:xfrm rot="5400000">
              <a:off x="3361535" y="905159"/>
              <a:ext cx="113159" cy="134597"/>
            </a:xfrm>
            <a:prstGeom prst="chevron">
              <a:avLst/>
            </a:prstGeom>
            <a:solidFill>
              <a:schemeClr val="bg2">
                <a:lumMod val="2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任意多边形: 形状 11"/>
          <p:cNvSpPr/>
          <p:nvPr/>
        </p:nvSpPr>
        <p:spPr>
          <a:xfrm>
            <a:off x="7211695" y="1185545"/>
            <a:ext cx="3816985" cy="5035550"/>
          </a:xfrm>
          <a:custGeom>
            <a:avLst/>
            <a:gdLst>
              <a:gd name="connsiteX0" fmla="*/ 0 w 3657600"/>
              <a:gd name="connsiteY0" fmla="*/ 0 h 3410466"/>
              <a:gd name="connsiteX1" fmla="*/ 3657600 w 3657600"/>
              <a:gd name="connsiteY1" fmla="*/ 0 h 3410466"/>
              <a:gd name="connsiteX2" fmla="*/ 3657600 w 3657600"/>
              <a:gd name="connsiteY2" fmla="*/ 855364 h 3410466"/>
              <a:gd name="connsiteX3" fmla="*/ 3549591 w 3657600"/>
              <a:gd name="connsiteY3" fmla="*/ 855364 h 3410466"/>
              <a:gd name="connsiteX4" fmla="*/ 3549591 w 3657600"/>
              <a:gd name="connsiteY4" fmla="*/ 108009 h 3410466"/>
              <a:gd name="connsiteX5" fmla="*/ 108009 w 3657600"/>
              <a:gd name="connsiteY5" fmla="*/ 108009 h 3410466"/>
              <a:gd name="connsiteX6" fmla="*/ 108009 w 3657600"/>
              <a:gd name="connsiteY6" fmla="*/ 3302457 h 3410466"/>
              <a:gd name="connsiteX7" fmla="*/ 3549591 w 3657600"/>
              <a:gd name="connsiteY7" fmla="*/ 3302457 h 3410466"/>
              <a:gd name="connsiteX8" fmla="*/ 3549591 w 3657600"/>
              <a:gd name="connsiteY8" fmla="*/ 2794356 h 3410466"/>
              <a:gd name="connsiteX9" fmla="*/ 3657600 w 3657600"/>
              <a:gd name="connsiteY9" fmla="*/ 2794356 h 3410466"/>
              <a:gd name="connsiteX10" fmla="*/ 3657600 w 3657600"/>
              <a:gd name="connsiteY10" fmla="*/ 3410466 h 3410466"/>
              <a:gd name="connsiteX11" fmla="*/ 0 w 3657600"/>
              <a:gd name="connsiteY11" fmla="*/ 3410466 h 341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7600" h="3410466">
                <a:moveTo>
                  <a:pt x="0" y="0"/>
                </a:moveTo>
                <a:lnTo>
                  <a:pt x="3657600" y="0"/>
                </a:lnTo>
                <a:lnTo>
                  <a:pt x="3657600" y="855364"/>
                </a:lnTo>
                <a:lnTo>
                  <a:pt x="3549591" y="855364"/>
                </a:lnTo>
                <a:lnTo>
                  <a:pt x="3549591" y="108009"/>
                </a:lnTo>
                <a:lnTo>
                  <a:pt x="108009" y="108009"/>
                </a:lnTo>
                <a:lnTo>
                  <a:pt x="108009" y="3302457"/>
                </a:lnTo>
                <a:lnTo>
                  <a:pt x="3549591" y="3302457"/>
                </a:lnTo>
                <a:lnTo>
                  <a:pt x="3549591" y="2794356"/>
                </a:lnTo>
                <a:lnTo>
                  <a:pt x="3657600" y="2794356"/>
                </a:lnTo>
                <a:lnTo>
                  <a:pt x="3657600" y="3410466"/>
                </a:lnTo>
                <a:lnTo>
                  <a:pt x="0" y="3410466"/>
                </a:lnTo>
                <a:close/>
              </a:path>
            </a:pathLst>
          </a:custGeom>
          <a:solidFill>
            <a:schemeClr val="accent4">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 name="文本框 19"/>
          <p:cNvSpPr txBox="1"/>
          <p:nvPr/>
        </p:nvSpPr>
        <p:spPr>
          <a:xfrm>
            <a:off x="7380098" y="2539545"/>
            <a:ext cx="3480178" cy="2504909"/>
          </a:xfrm>
          <a:prstGeom prst="rect">
            <a:avLst/>
          </a:prstGeom>
          <a:solidFill>
            <a:schemeClr val="accent4">
              <a:lumMod val="75000"/>
            </a:schemeClr>
          </a:solidFill>
        </p:spPr>
        <p:style>
          <a:lnRef idx="0">
            <a:schemeClr val="accent3"/>
          </a:lnRef>
          <a:fillRef idx="3">
            <a:schemeClr val="accent3"/>
          </a:fillRef>
          <a:effectRef idx="3">
            <a:schemeClr val="accent3"/>
          </a:effectRef>
          <a:fontRef idx="minor">
            <a:schemeClr val="lt1"/>
          </a:fontRef>
        </p:style>
        <p:txBody>
          <a:bodyPr wrap="square">
            <a:noAutofit/>
          </a:bodyPr>
          <a:lstStyle/>
          <a:p>
            <a:pPr algn="ctr" fontAlgn="t"/>
            <a:r>
              <a:rPr lang="en-US" sz="4800" b="1" dirty="0">
                <a:solidFill>
                  <a:schemeClr val="bg1"/>
                </a:solidFill>
                <a:latin typeface="Century Gothic" pitchFamily="34" charset="0"/>
                <a:cs typeface="Arial" pitchFamily="34" charset="0"/>
              </a:rPr>
              <a:t>PROJECT PROPOSAL WRITING</a:t>
            </a:r>
            <a:endParaRPr lang="en-US" altLang="zh-CN" sz="4800" b="1" dirty="0">
              <a:solidFill>
                <a:schemeClr val="bg1"/>
              </a:solidFill>
              <a:effectLst>
                <a:outerShdw blurRad="38100" dist="19050" dir="2700000" algn="tl" rotWithShape="0">
                  <a:schemeClr val="dk1">
                    <a:alpha val="40000"/>
                  </a:schemeClr>
                </a:outerShdw>
              </a:effectLst>
              <a:latin typeface="Century Gothic" pitchFamily="34" charset="0"/>
              <a:ea typeface="+mj-ea"/>
              <a:cs typeface="Arial" pitchFamily="34" charset="0"/>
              <a:sym typeface="+mn-ea"/>
            </a:endParaRPr>
          </a:p>
        </p:txBody>
      </p:sp>
      <p:sp>
        <p:nvSpPr>
          <p:cNvPr id="37" name="文本框 36"/>
          <p:cNvSpPr txBox="1"/>
          <p:nvPr/>
        </p:nvSpPr>
        <p:spPr>
          <a:xfrm>
            <a:off x="5984875" y="88113"/>
            <a:ext cx="6489179" cy="323165"/>
          </a:xfrm>
          <a:prstGeom prst="rect">
            <a:avLst/>
          </a:prstGeom>
          <a:solidFill>
            <a:schemeClr val="accent4">
              <a:lumMod val="75000"/>
            </a:schemeClr>
          </a:solidFill>
        </p:spPr>
        <p:txBody>
          <a:bodyPr wrap="square">
            <a:spAutoFit/>
          </a:bodyPr>
          <a:lstStyle/>
          <a:p>
            <a:pPr algn="ctr"/>
            <a:r>
              <a:rPr lang="en-US" altLang="zh-CN" sz="1500" b="1" dirty="0" smtClean="0">
                <a:solidFill>
                  <a:schemeClr val="tx1"/>
                </a:solidFill>
                <a:effectLst>
                  <a:outerShdw blurRad="38100" dist="19050" dir="2700000" algn="tl" rotWithShape="0">
                    <a:schemeClr val="dk1">
                      <a:alpha val="40000"/>
                    </a:schemeClr>
                  </a:outerShdw>
                </a:effectLst>
                <a:latin typeface="Century Gothic" pitchFamily="34" charset="0"/>
                <a:ea typeface="+mj-ea"/>
                <a:cs typeface="+mn-lt"/>
                <a:sym typeface="+mn-ea"/>
              </a:rPr>
              <a:t>PROJECT PROPOSAL WRITING</a:t>
            </a:r>
            <a:endParaRPr lang="en-US" altLang="zh-CN" sz="1500" b="1" dirty="0">
              <a:solidFill>
                <a:schemeClr val="tx1"/>
              </a:solidFill>
              <a:effectLst>
                <a:outerShdw blurRad="38100" dist="19050" dir="2700000" algn="tl" rotWithShape="0">
                  <a:schemeClr val="dk1">
                    <a:alpha val="40000"/>
                  </a:schemeClr>
                </a:outerShdw>
              </a:effectLst>
              <a:latin typeface="Century Gothic" pitchFamily="34" charset="0"/>
              <a:ea typeface="+mj-ea"/>
              <a:cs typeface="+mn-lt"/>
              <a:sym typeface="+mn-ea"/>
            </a:endParaRPr>
          </a:p>
        </p:txBody>
      </p:sp>
      <p:sp>
        <p:nvSpPr>
          <p:cNvPr id="38" name="文本框 15"/>
          <p:cNvSpPr txBox="1"/>
          <p:nvPr>
            <p:custDataLst>
              <p:tags r:id="rId3"/>
            </p:custDataLst>
          </p:nvPr>
        </p:nvSpPr>
        <p:spPr>
          <a:xfrm>
            <a:off x="791570" y="4826182"/>
            <a:ext cx="4653887" cy="954107"/>
          </a:xfrm>
          <a:prstGeom prst="rect">
            <a:avLst/>
          </a:prstGeom>
          <a:noFill/>
        </p:spPr>
        <p:txBody>
          <a:bodyPr vert="horz" wrap="square">
            <a:spAutoFit/>
          </a:bodyPr>
          <a:lstStyle/>
          <a:p>
            <a:pPr algn="ctr"/>
            <a:r>
              <a:rPr lang="en-US" altLang="zh-CN" sz="2800" b="1" dirty="0" smtClean="0">
                <a:effectLst>
                  <a:outerShdw blurRad="38100" dist="19050" dir="2700000" algn="tl" rotWithShape="0">
                    <a:schemeClr val="dk1">
                      <a:alpha val="40000"/>
                    </a:schemeClr>
                  </a:outerShdw>
                </a:effectLst>
                <a:latin typeface="Century Gothic" pitchFamily="34" charset="0"/>
                <a:ea typeface="+mj-ea"/>
                <a:cs typeface="+mn-lt"/>
                <a:sym typeface="+mn-ea"/>
              </a:rPr>
              <a:t>PROJECT PROPOSAL WRITING</a:t>
            </a:r>
            <a:endParaRPr lang="en-US" altLang="zh-CN" sz="2800" dirty="0">
              <a:solidFill>
                <a:schemeClr val="bg2">
                  <a:lumMod val="50000"/>
                </a:schemeClr>
              </a:solidFill>
              <a:latin typeface="Century Gothic" pitchFamily="34" charset="0"/>
              <a:ea typeface="Gilroy" panose="00000400000000000000" charset="0"/>
            </a:endParaRPr>
          </a:p>
        </p:txBody>
      </p:sp>
      <p:sp>
        <p:nvSpPr>
          <p:cNvPr id="41" name="文本框 40"/>
          <p:cNvSpPr txBox="1"/>
          <p:nvPr/>
        </p:nvSpPr>
        <p:spPr>
          <a:xfrm>
            <a:off x="1061720" y="6026785"/>
            <a:ext cx="5492750" cy="675640"/>
          </a:xfrm>
          <a:prstGeom prst="rect">
            <a:avLst/>
          </a:prstGeom>
          <a:noFill/>
        </p:spPr>
        <p:txBody>
          <a:bodyPr wrap="square">
            <a:spAutoFit/>
          </a:bodyPr>
          <a:lstStyle/>
          <a:p>
            <a:r>
              <a:rPr lang="en-US" altLang="zh-CN" sz="3800" dirty="0">
                <a:solidFill>
                  <a:schemeClr val="bg1"/>
                </a:solidFill>
                <a:latin typeface="Arial Black" panose="020B0A04020102020204" charset="0"/>
                <a:ea typeface="+mj-ea"/>
                <a:cs typeface="Arial Black" panose="020B0A04020102020204" charset="0"/>
              </a:rPr>
              <a:t>INTRODUCTION</a:t>
            </a:r>
            <a:endParaRPr lang="zh-CN" altLang="en-US" sz="3800" dirty="0">
              <a:solidFill>
                <a:schemeClr val="bg1"/>
              </a:solidFill>
              <a:latin typeface="Arial Black" panose="020B0A04020102020204" charset="0"/>
              <a:ea typeface="+mj-ea"/>
              <a:cs typeface="Arial Black" panose="020B0A04020102020204" charset="0"/>
            </a:endParaRPr>
          </a:p>
        </p:txBody>
      </p:sp>
      <p:sp>
        <p:nvSpPr>
          <p:cNvPr id="27" name="文本框 26"/>
          <p:cNvSpPr txBox="1"/>
          <p:nvPr>
            <p:custDataLst>
              <p:tags r:id="rId4"/>
            </p:custDataLst>
          </p:nvPr>
        </p:nvSpPr>
        <p:spPr>
          <a:xfrm>
            <a:off x="1520825" y="482600"/>
            <a:ext cx="4702554" cy="521970"/>
          </a:xfrm>
          <a:prstGeom prst="rect">
            <a:avLst/>
          </a:prstGeom>
          <a:solidFill>
            <a:schemeClr val="accent4">
              <a:lumMod val="75000"/>
            </a:schemeClr>
          </a:solid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Arial Black" panose="020B0A04020102020204" charset="0"/>
                <a:ea typeface="Gilroy" panose="00000400000000000000" charset="0"/>
                <a:cs typeface="Arial Black" panose="020B0A04020102020204" charset="0"/>
              </a:rPr>
              <a:t>KCBI</a:t>
            </a:r>
          </a:p>
        </p:txBody>
      </p:sp>
      <p:pic>
        <p:nvPicPr>
          <p:cNvPr id="2" name="Picture 1" descr="Untitled-1.fw"/>
          <p:cNvPicPr>
            <a:picLocks noChangeAspect="1"/>
          </p:cNvPicPr>
          <p:nvPr/>
        </p:nvPicPr>
        <p:blipFill>
          <a:blip r:embed="rId7"/>
          <a:stretch>
            <a:fillRect/>
          </a:stretch>
        </p:blipFill>
        <p:spPr>
          <a:xfrm>
            <a:off x="358775" y="83185"/>
            <a:ext cx="1304925" cy="1280795"/>
          </a:xfrm>
          <a:prstGeom prst="rect">
            <a:avLst/>
          </a:prstGeom>
        </p:spPr>
      </p:pic>
      <p:cxnSp>
        <p:nvCxnSpPr>
          <p:cNvPr id="6" name="直接连接符 6"/>
          <p:cNvCxnSpPr/>
          <p:nvPr/>
        </p:nvCxnSpPr>
        <p:spPr>
          <a:xfrm flipH="1">
            <a:off x="3476332" y="4452676"/>
            <a:ext cx="124822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6"/>
          <p:cNvCxnSpPr/>
          <p:nvPr/>
        </p:nvCxnSpPr>
        <p:spPr>
          <a:xfrm flipH="1" flipV="1">
            <a:off x="1061246" y="1726621"/>
            <a:ext cx="3590290" cy="14605"/>
          </a:xfrm>
          <a:prstGeom prst="line">
            <a:avLst/>
          </a:prstGeom>
          <a:ln w="38100" cap="rnd">
            <a:solidFill>
              <a:schemeClr val="accent1"/>
            </a:solidFill>
            <a:round/>
          </a:ln>
        </p:spPr>
        <p:style>
          <a:lnRef idx="0">
            <a:srgbClr val="FFFFFF"/>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225823"/>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63773" y="1163329"/>
            <a:ext cx="9908275" cy="4418606"/>
          </a:xfrm>
          <a:prstGeom prst="rect">
            <a:avLst/>
          </a:prstGeom>
          <a:solidFill>
            <a:schemeClr val="accent6">
              <a:lumMod val="50000"/>
            </a:schemeClr>
          </a:solidFill>
          <a:ln w="9525">
            <a:noFill/>
          </a:ln>
        </p:spPr>
        <p:txBody>
          <a:bodyPr>
            <a:noAutofit/>
          </a:bodyPr>
          <a:lstStyle/>
          <a:p>
            <a:pPr marL="457200" indent="-457200" algn="just">
              <a:buFont typeface="Wingdings" pitchFamily="2" charset="2"/>
              <a:buChar char="Ø"/>
            </a:pPr>
            <a:r>
              <a:rPr lang="en-US" sz="2800" b="1" dirty="0" smtClean="0">
                <a:solidFill>
                  <a:schemeClr val="bg1"/>
                </a:solidFill>
                <a:latin typeface="Century Gothic" pitchFamily="34" charset="0"/>
              </a:rPr>
              <a:t>Stakeholder </a:t>
            </a:r>
            <a:r>
              <a:rPr lang="en-US" sz="2800" b="1" dirty="0">
                <a:solidFill>
                  <a:schemeClr val="bg1"/>
                </a:solidFill>
                <a:latin typeface="Century Gothic" pitchFamily="34" charset="0"/>
              </a:rPr>
              <a:t>involvement: </a:t>
            </a:r>
            <a:r>
              <a:rPr lang="en-US" sz="2800" dirty="0">
                <a:solidFill>
                  <a:schemeClr val="bg1"/>
                </a:solidFill>
                <a:latin typeface="Century Gothic" pitchFamily="34" charset="0"/>
              </a:rPr>
              <a:t>Consider the perspectives and expectations of key stakeholders when formulating objectives</a:t>
            </a:r>
            <a:r>
              <a:rPr lang="en-US" sz="2800" dirty="0" smtClean="0">
                <a:solidFill>
                  <a:schemeClr val="bg1"/>
                </a:solidFill>
                <a:latin typeface="Century Gothic" pitchFamily="34" charset="0"/>
              </a:rPr>
              <a:t>.</a:t>
            </a:r>
          </a:p>
          <a:p>
            <a:pPr algn="just"/>
            <a:endParaRPr lang="en-US" sz="2800" dirty="0">
              <a:solidFill>
                <a:schemeClr val="bg1"/>
              </a:solidFill>
              <a:latin typeface="Century Gothic" pitchFamily="34" charset="0"/>
            </a:endParaRPr>
          </a:p>
          <a:p>
            <a:pPr marL="457200" indent="-457200" algn="just">
              <a:buFont typeface="Wingdings" pitchFamily="2" charset="2"/>
              <a:buChar char="Ø"/>
            </a:pPr>
            <a:r>
              <a:rPr lang="en-US" sz="2800" b="1" dirty="0" smtClean="0">
                <a:solidFill>
                  <a:schemeClr val="bg1"/>
                </a:solidFill>
                <a:latin typeface="Century Gothic" pitchFamily="34" charset="0"/>
              </a:rPr>
              <a:t>Realistic</a:t>
            </a:r>
            <a:r>
              <a:rPr lang="en-US" sz="2800" b="1" dirty="0">
                <a:solidFill>
                  <a:schemeClr val="bg1"/>
                </a:solidFill>
                <a:latin typeface="Century Gothic" pitchFamily="34" charset="0"/>
              </a:rPr>
              <a:t>: </a:t>
            </a:r>
            <a:r>
              <a:rPr lang="en-US" sz="2800" dirty="0">
                <a:solidFill>
                  <a:schemeClr val="bg1"/>
                </a:solidFill>
                <a:latin typeface="Century Gothic" pitchFamily="34" charset="0"/>
              </a:rPr>
              <a:t>Set objectives that are feasible within the project's constraints and resources</a:t>
            </a:r>
            <a:r>
              <a:rPr lang="en-US" sz="2800" dirty="0" smtClean="0">
                <a:solidFill>
                  <a:schemeClr val="bg1"/>
                </a:solidFill>
                <a:latin typeface="Century Gothic" pitchFamily="34" charset="0"/>
              </a:rPr>
              <a:t>.</a:t>
            </a:r>
            <a:endParaRPr lang="en-US" sz="2800" dirty="0">
              <a:solidFill>
                <a:schemeClr val="bg1"/>
              </a:solidFill>
              <a:latin typeface="Century Gothic" pitchFamily="34" charset="0"/>
            </a:endParaRP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Conti…</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3166770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892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36477" y="1047473"/>
            <a:ext cx="10017457" cy="4882632"/>
          </a:xfrm>
          <a:prstGeom prst="rect">
            <a:avLst/>
          </a:prstGeom>
          <a:solidFill>
            <a:schemeClr val="accent6">
              <a:lumMod val="50000"/>
            </a:schemeClr>
          </a:solidFill>
          <a:ln w="9525">
            <a:noFill/>
          </a:ln>
        </p:spPr>
        <p:txBody>
          <a:bodyPr>
            <a:noAutofit/>
          </a:bodyPr>
          <a:lstStyle/>
          <a:p>
            <a:pPr algn="just"/>
            <a:r>
              <a:rPr lang="en-US" sz="2600" dirty="0">
                <a:solidFill>
                  <a:schemeClr val="bg1"/>
                </a:solidFill>
                <a:latin typeface="Century Gothic" pitchFamily="34" charset="0"/>
              </a:rPr>
              <a:t>Explain the overall strategy or approach you will use to achieve the project objectives. This may include outlining the activities, resources, and stakeholders involved.</a:t>
            </a:r>
          </a:p>
          <a:p>
            <a:pPr marL="457200" indent="-457200" algn="just">
              <a:buFont typeface="Wingdings" pitchFamily="2" charset="2"/>
              <a:buChar char="Ø"/>
            </a:pPr>
            <a:r>
              <a:rPr lang="en-US" sz="2600" b="1" dirty="0" smtClean="0">
                <a:solidFill>
                  <a:schemeClr val="bg1"/>
                </a:solidFill>
                <a:latin typeface="Century Gothic" pitchFamily="34" charset="0"/>
              </a:rPr>
              <a:t>Rigorous</a:t>
            </a:r>
            <a:r>
              <a:rPr lang="en-US" sz="2600" b="1" dirty="0">
                <a:solidFill>
                  <a:schemeClr val="bg1"/>
                </a:solidFill>
                <a:latin typeface="Century Gothic" pitchFamily="34" charset="0"/>
              </a:rPr>
              <a:t>: </a:t>
            </a:r>
            <a:r>
              <a:rPr lang="en-US" sz="2600" dirty="0">
                <a:solidFill>
                  <a:schemeClr val="bg1"/>
                </a:solidFill>
                <a:latin typeface="Century Gothic" pitchFamily="34" charset="0"/>
              </a:rPr>
              <a:t>Describe a structured and systematic approach to achieving the project's objectives.</a:t>
            </a:r>
          </a:p>
          <a:p>
            <a:pPr marL="457200" indent="-457200" algn="just">
              <a:buFont typeface="Wingdings" pitchFamily="2" charset="2"/>
              <a:buChar char="Ø"/>
            </a:pPr>
            <a:r>
              <a:rPr lang="en-US" sz="2600" b="1" dirty="0" smtClean="0">
                <a:solidFill>
                  <a:schemeClr val="bg1"/>
                </a:solidFill>
                <a:latin typeface="Century Gothic" pitchFamily="34" charset="0"/>
              </a:rPr>
              <a:t>Justification</a:t>
            </a:r>
            <a:r>
              <a:rPr lang="en-US" sz="2600" b="1" dirty="0">
                <a:solidFill>
                  <a:schemeClr val="bg1"/>
                </a:solidFill>
                <a:latin typeface="Century Gothic" pitchFamily="34" charset="0"/>
              </a:rPr>
              <a:t>: </a:t>
            </a:r>
            <a:r>
              <a:rPr lang="en-US" sz="2600" dirty="0">
                <a:solidFill>
                  <a:schemeClr val="bg1"/>
                </a:solidFill>
                <a:latin typeface="Century Gothic" pitchFamily="34" charset="0"/>
              </a:rPr>
              <a:t>Explain why the chosen methodology is the most suitable for the project.</a:t>
            </a:r>
          </a:p>
          <a:p>
            <a:pPr marL="457200" indent="-457200" algn="just">
              <a:buFont typeface="Wingdings" pitchFamily="2" charset="2"/>
              <a:buChar char="Ø"/>
            </a:pPr>
            <a:r>
              <a:rPr lang="en-US" sz="2600" b="1" dirty="0" smtClean="0">
                <a:solidFill>
                  <a:schemeClr val="bg1"/>
                </a:solidFill>
                <a:latin typeface="Century Gothic" pitchFamily="34" charset="0"/>
              </a:rPr>
              <a:t>Practicality</a:t>
            </a:r>
            <a:r>
              <a:rPr lang="en-US" sz="2600" b="1" dirty="0">
                <a:solidFill>
                  <a:schemeClr val="bg1"/>
                </a:solidFill>
                <a:latin typeface="Century Gothic" pitchFamily="34" charset="0"/>
              </a:rPr>
              <a:t>: </a:t>
            </a:r>
            <a:r>
              <a:rPr lang="en-US" sz="2600" dirty="0">
                <a:solidFill>
                  <a:schemeClr val="bg1"/>
                </a:solidFill>
                <a:latin typeface="Century Gothic" pitchFamily="34" charset="0"/>
              </a:rPr>
              <a:t>Consider the feasibility and applicability of the proposed approach.</a:t>
            </a:r>
          </a:p>
          <a:p>
            <a:pPr marL="457200" indent="-457200" algn="just">
              <a:buFont typeface="Wingdings" pitchFamily="2" charset="2"/>
              <a:buChar char="Ø"/>
            </a:pPr>
            <a:r>
              <a:rPr lang="en-US" sz="2600" b="1" dirty="0" smtClean="0">
                <a:solidFill>
                  <a:schemeClr val="bg1"/>
                </a:solidFill>
                <a:latin typeface="Century Gothic" pitchFamily="34" charset="0"/>
              </a:rPr>
              <a:t>Flexibility</a:t>
            </a:r>
            <a:r>
              <a:rPr lang="en-US" sz="2600" b="1" dirty="0">
                <a:solidFill>
                  <a:schemeClr val="bg1"/>
                </a:solidFill>
                <a:latin typeface="Century Gothic" pitchFamily="34" charset="0"/>
              </a:rPr>
              <a:t>: </a:t>
            </a:r>
            <a:r>
              <a:rPr lang="en-US" sz="2600" dirty="0">
                <a:solidFill>
                  <a:schemeClr val="bg1"/>
                </a:solidFill>
                <a:latin typeface="Century Gothic" pitchFamily="34" charset="0"/>
              </a:rPr>
              <a:t>Allow for adjustments in the methodology based on feedback and evaluation.</a:t>
            </a:r>
          </a:p>
          <a:p>
            <a:pPr marL="457200" indent="-457200" algn="just">
              <a:buFont typeface="Wingdings" pitchFamily="2" charset="2"/>
              <a:buChar char="Ø"/>
            </a:pPr>
            <a:r>
              <a:rPr lang="en-US" sz="2600" b="1" dirty="0" smtClean="0">
                <a:solidFill>
                  <a:schemeClr val="bg1"/>
                </a:solidFill>
                <a:latin typeface="Century Gothic" pitchFamily="34" charset="0"/>
              </a:rPr>
              <a:t>Expertise</a:t>
            </a:r>
            <a:r>
              <a:rPr lang="en-US" sz="2600" b="1" dirty="0">
                <a:solidFill>
                  <a:schemeClr val="bg1"/>
                </a:solidFill>
                <a:latin typeface="Century Gothic" pitchFamily="34" charset="0"/>
              </a:rPr>
              <a:t>: </a:t>
            </a:r>
            <a:r>
              <a:rPr lang="en-US" sz="2600" dirty="0">
                <a:solidFill>
                  <a:schemeClr val="bg1"/>
                </a:solidFill>
                <a:latin typeface="Century Gothic" pitchFamily="34" charset="0"/>
              </a:rPr>
              <a:t>Highlight the skills and expertise required to implement the chosen </a:t>
            </a:r>
            <a:r>
              <a:rPr lang="en-US" sz="2600" dirty="0" smtClean="0">
                <a:solidFill>
                  <a:schemeClr val="bg1"/>
                </a:solidFill>
                <a:latin typeface="Century Gothic" pitchFamily="34" charset="0"/>
              </a:rPr>
              <a:t>methodology.</a:t>
            </a:r>
            <a:endParaRPr lang="en-US" sz="2600" dirty="0">
              <a:solidFill>
                <a:schemeClr val="bg1"/>
              </a:solidFill>
              <a:latin typeface="Century Gothic" pitchFamily="34" charset="0"/>
            </a:endParaRP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05.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METHODOLOGY OR APPROCH</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1217787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892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36477" y="1047473"/>
            <a:ext cx="10017457" cy="8246652"/>
          </a:xfrm>
          <a:prstGeom prst="rect">
            <a:avLst/>
          </a:prstGeom>
          <a:solidFill>
            <a:schemeClr val="accent6">
              <a:lumMod val="50000"/>
            </a:schemeClr>
          </a:solidFill>
          <a:ln w="9525">
            <a:noFill/>
          </a:ln>
        </p:spPr>
        <p:txBody>
          <a:bodyPr>
            <a:noAutofit/>
          </a:bodyPr>
          <a:lstStyle/>
          <a:p>
            <a:pPr algn="just"/>
            <a:r>
              <a:rPr lang="en-US" sz="2700" dirty="0">
                <a:solidFill>
                  <a:schemeClr val="bg1"/>
                </a:solidFill>
                <a:latin typeface="Century Gothic" pitchFamily="34" charset="0"/>
              </a:rPr>
              <a:t>Project beneficiaries are the individuals, groups, or communities who will directly benefit from the proposed project. Some donors require that you also indicate y indirect beneficiaries.</a:t>
            </a:r>
          </a:p>
          <a:p>
            <a:pPr marL="457200" indent="-457200" algn="just">
              <a:buFont typeface="Wingdings" pitchFamily="2" charset="2"/>
              <a:buChar char="Ø"/>
            </a:pPr>
            <a:r>
              <a:rPr lang="en-US" sz="2700" dirty="0" smtClean="0">
                <a:solidFill>
                  <a:schemeClr val="bg1"/>
                </a:solidFill>
                <a:latin typeface="Century Gothic" pitchFamily="34" charset="0"/>
              </a:rPr>
              <a:t>Clearly </a:t>
            </a:r>
            <a:r>
              <a:rPr lang="en-US" sz="2700" dirty="0">
                <a:solidFill>
                  <a:schemeClr val="bg1"/>
                </a:solidFill>
                <a:latin typeface="Century Gothic" pitchFamily="34" charset="0"/>
              </a:rPr>
              <a:t>identify and describe the target beneficiaries of the project.</a:t>
            </a:r>
          </a:p>
          <a:p>
            <a:pPr marL="457200" indent="-457200" algn="just">
              <a:buFont typeface="Wingdings" pitchFamily="2" charset="2"/>
              <a:buChar char="Ø"/>
            </a:pPr>
            <a:r>
              <a:rPr lang="en-US" sz="2700" dirty="0" smtClean="0">
                <a:solidFill>
                  <a:schemeClr val="bg1"/>
                </a:solidFill>
                <a:latin typeface="Century Gothic" pitchFamily="34" charset="0"/>
              </a:rPr>
              <a:t>Demonstrate </a:t>
            </a:r>
            <a:r>
              <a:rPr lang="en-US" sz="2700" dirty="0">
                <a:solidFill>
                  <a:schemeClr val="bg1"/>
                </a:solidFill>
                <a:latin typeface="Century Gothic" pitchFamily="34" charset="0"/>
              </a:rPr>
              <a:t>an understanding of their needs and how the project will address them.</a:t>
            </a:r>
          </a:p>
          <a:p>
            <a:pPr marL="457200" indent="-457200" algn="just">
              <a:buFont typeface="Wingdings" pitchFamily="2" charset="2"/>
              <a:buChar char="Ø"/>
            </a:pPr>
            <a:r>
              <a:rPr lang="en-US" sz="2700" dirty="0" smtClean="0">
                <a:solidFill>
                  <a:schemeClr val="bg1"/>
                </a:solidFill>
                <a:latin typeface="Century Gothic" pitchFamily="34" charset="0"/>
              </a:rPr>
              <a:t>Explain </a:t>
            </a:r>
            <a:r>
              <a:rPr lang="en-US" sz="2700" dirty="0">
                <a:solidFill>
                  <a:schemeClr val="bg1"/>
                </a:solidFill>
                <a:latin typeface="Century Gothic" pitchFamily="34" charset="0"/>
              </a:rPr>
              <a:t>how the project will positively impact the lives of the beneficiaries.</a:t>
            </a:r>
          </a:p>
          <a:p>
            <a:pPr marL="457200" indent="-457200" algn="just">
              <a:buFont typeface="Wingdings" pitchFamily="2" charset="2"/>
              <a:buChar char="Ø"/>
            </a:pPr>
            <a:r>
              <a:rPr lang="en-US" sz="2700" dirty="0" smtClean="0">
                <a:solidFill>
                  <a:schemeClr val="bg1"/>
                </a:solidFill>
                <a:latin typeface="Century Gothic" pitchFamily="34" charset="0"/>
              </a:rPr>
              <a:t>Outline </a:t>
            </a:r>
            <a:r>
              <a:rPr lang="en-US" sz="2700" dirty="0">
                <a:solidFill>
                  <a:schemeClr val="bg1"/>
                </a:solidFill>
                <a:latin typeface="Century Gothic" pitchFamily="34" charset="0"/>
              </a:rPr>
              <a:t>strategies to ensure the involvement and participation of beneficiaries throughout the </a:t>
            </a:r>
            <a:r>
              <a:rPr lang="en-US" sz="2700" dirty="0" smtClean="0">
                <a:solidFill>
                  <a:schemeClr val="bg1"/>
                </a:solidFill>
                <a:latin typeface="Century Gothic" pitchFamily="34" charset="0"/>
              </a:rPr>
              <a:t>project.</a:t>
            </a:r>
            <a:endParaRPr lang="en-US" sz="2700" dirty="0">
              <a:solidFill>
                <a:schemeClr val="bg1"/>
              </a:solidFill>
              <a:latin typeface="Century Gothic" pitchFamily="34" charset="0"/>
            </a:endParaRP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06.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PROJECT BENEFICIARIES</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236272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892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36477" y="1047473"/>
            <a:ext cx="10017457" cy="8246652"/>
          </a:xfrm>
          <a:prstGeom prst="rect">
            <a:avLst/>
          </a:prstGeom>
          <a:solidFill>
            <a:schemeClr val="accent6">
              <a:lumMod val="50000"/>
            </a:schemeClr>
          </a:solidFill>
          <a:ln w="9525">
            <a:noFill/>
          </a:ln>
        </p:spPr>
        <p:txBody>
          <a:bodyPr>
            <a:noAutofit/>
          </a:bodyPr>
          <a:lstStyle/>
          <a:p>
            <a:pPr marL="457200" indent="-457200" algn="just">
              <a:buFont typeface="Wingdings" pitchFamily="2" charset="2"/>
              <a:buChar char="Ø"/>
            </a:pPr>
            <a:r>
              <a:rPr lang="en-US" sz="2700" dirty="0" smtClean="0">
                <a:solidFill>
                  <a:schemeClr val="bg1"/>
                </a:solidFill>
                <a:latin typeface="Century Gothic" pitchFamily="34" charset="0"/>
              </a:rPr>
              <a:t>Include </a:t>
            </a:r>
            <a:r>
              <a:rPr lang="en-US" sz="2700" dirty="0">
                <a:solidFill>
                  <a:schemeClr val="bg1"/>
                </a:solidFill>
                <a:latin typeface="Century Gothic" pitchFamily="34" charset="0"/>
              </a:rPr>
              <a:t>mechanisms for obtaining feedback from beneficiaries to assess the project's effectiveness</a:t>
            </a:r>
            <a:r>
              <a:rPr lang="en-US" sz="2700" dirty="0" smtClean="0">
                <a:solidFill>
                  <a:schemeClr val="bg1"/>
                </a:solidFill>
                <a:latin typeface="Century Gothic" pitchFamily="34" charset="0"/>
              </a:rPr>
              <a:t>.</a:t>
            </a:r>
          </a:p>
          <a:p>
            <a:pPr algn="just"/>
            <a:endParaRPr lang="en-US" sz="2700" dirty="0">
              <a:solidFill>
                <a:schemeClr val="bg1"/>
              </a:solidFill>
              <a:latin typeface="Century Gothic" pitchFamily="34" charset="0"/>
            </a:endParaRPr>
          </a:p>
          <a:p>
            <a:pPr marL="457200" indent="-457200" algn="just">
              <a:buFont typeface="Wingdings" pitchFamily="2" charset="2"/>
              <a:buChar char="Ø"/>
            </a:pPr>
            <a:r>
              <a:rPr lang="en-US" sz="2700" dirty="0" smtClean="0">
                <a:solidFill>
                  <a:schemeClr val="bg1"/>
                </a:solidFill>
                <a:latin typeface="Century Gothic" pitchFamily="34" charset="0"/>
              </a:rPr>
              <a:t>Define </a:t>
            </a:r>
            <a:r>
              <a:rPr lang="en-US" sz="2700" dirty="0">
                <a:solidFill>
                  <a:schemeClr val="bg1"/>
                </a:solidFill>
                <a:latin typeface="Century Gothic" pitchFamily="34" charset="0"/>
              </a:rPr>
              <a:t>beneficiary selection criteria</a:t>
            </a:r>
            <a:r>
              <a:rPr lang="en-US" sz="2700" dirty="0" smtClean="0">
                <a:solidFill>
                  <a:schemeClr val="bg1"/>
                </a:solidFill>
                <a:latin typeface="Century Gothic" pitchFamily="34" charset="0"/>
              </a:rPr>
              <a:t>.</a:t>
            </a:r>
          </a:p>
          <a:p>
            <a:pPr algn="just"/>
            <a:endParaRPr lang="en-US" sz="2700" dirty="0">
              <a:solidFill>
                <a:schemeClr val="bg1"/>
              </a:solidFill>
              <a:latin typeface="Century Gothic" pitchFamily="34" charset="0"/>
            </a:endParaRPr>
          </a:p>
          <a:p>
            <a:pPr marL="457200" indent="-457200" algn="just">
              <a:buFont typeface="Wingdings" pitchFamily="2" charset="2"/>
              <a:buChar char="Ø"/>
            </a:pPr>
            <a:r>
              <a:rPr lang="en-US" sz="2700" dirty="0" smtClean="0">
                <a:solidFill>
                  <a:schemeClr val="bg1"/>
                </a:solidFill>
                <a:latin typeface="Century Gothic" pitchFamily="34" charset="0"/>
              </a:rPr>
              <a:t>Provide </a:t>
            </a:r>
            <a:r>
              <a:rPr lang="en-US" sz="2700" dirty="0">
                <a:solidFill>
                  <a:schemeClr val="bg1"/>
                </a:solidFill>
                <a:latin typeface="Century Gothic" pitchFamily="34" charset="0"/>
              </a:rPr>
              <a:t>demographic significance of beneficiaries ( Many organizations expect gender issues to come out clearly - Role of women and how they benefit</a:t>
            </a:r>
            <a:r>
              <a:rPr lang="en-US" sz="2700" dirty="0" smtClean="0">
                <a:solidFill>
                  <a:schemeClr val="bg1"/>
                </a:solidFill>
                <a:latin typeface="Century Gothic" pitchFamily="34" charset="0"/>
              </a:rPr>
              <a:t>).</a:t>
            </a:r>
            <a:endParaRPr lang="en-US" sz="2700" dirty="0">
              <a:solidFill>
                <a:schemeClr val="bg1"/>
              </a:solidFill>
              <a:latin typeface="Century Gothic" pitchFamily="34" charset="0"/>
            </a:endParaRP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Conti…</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p:grpSpPr>
        <p:sp>
          <p:nvSpPr>
            <p:cNvPr id="17" name="矩形 38"/>
            <p:cNvSpPr/>
            <p:nvPr/>
          </p:nvSpPr>
          <p:spPr>
            <a:xfrm>
              <a:off x="0" y="6263640"/>
              <a:ext cx="12192000" cy="594360"/>
            </a:xfrm>
            <a:prstGeom prst="rect">
              <a:avLst/>
            </a:prstGeom>
            <a:solidFill>
              <a:schemeClr val="accent4">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no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314347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892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36477" y="1047473"/>
            <a:ext cx="10017457" cy="8246652"/>
          </a:xfrm>
          <a:prstGeom prst="rect">
            <a:avLst/>
          </a:prstGeom>
          <a:solidFill>
            <a:schemeClr val="accent6">
              <a:lumMod val="50000"/>
            </a:schemeClr>
          </a:solidFill>
          <a:ln w="9525">
            <a:noFill/>
          </a:ln>
        </p:spPr>
        <p:txBody>
          <a:bodyPr>
            <a:noAutofit/>
          </a:bodyPr>
          <a:lstStyle/>
          <a:p>
            <a:pPr algn="just"/>
            <a:r>
              <a:rPr lang="en-US" sz="2800" dirty="0">
                <a:solidFill>
                  <a:schemeClr val="bg1"/>
                </a:solidFill>
                <a:latin typeface="Century Gothic" pitchFamily="34" charset="0"/>
              </a:rPr>
              <a:t>Activities refer to the specific tasks and actions that will be carried out to achieve the project objectives.</a:t>
            </a:r>
          </a:p>
          <a:p>
            <a:pPr marL="457200" indent="-457200" algn="just">
              <a:buFont typeface="Wingdings" pitchFamily="2" charset="2"/>
              <a:buChar char="Ø"/>
            </a:pPr>
            <a:r>
              <a:rPr lang="en-US" sz="2800" dirty="0" smtClean="0">
                <a:solidFill>
                  <a:schemeClr val="bg1"/>
                </a:solidFill>
                <a:latin typeface="Century Gothic" pitchFamily="34" charset="0"/>
              </a:rPr>
              <a:t>List </a:t>
            </a:r>
            <a:r>
              <a:rPr lang="en-US" sz="2800" dirty="0">
                <a:solidFill>
                  <a:schemeClr val="bg1"/>
                </a:solidFill>
                <a:latin typeface="Century Gothic" pitchFamily="34" charset="0"/>
              </a:rPr>
              <a:t>and describe each activity planned for the project.</a:t>
            </a:r>
          </a:p>
          <a:p>
            <a:pPr marL="457200" indent="-457200" algn="just">
              <a:buFont typeface="Wingdings" pitchFamily="2" charset="2"/>
              <a:buChar char="Ø"/>
            </a:pPr>
            <a:r>
              <a:rPr lang="en-US" sz="2800" dirty="0" smtClean="0">
                <a:solidFill>
                  <a:schemeClr val="bg1"/>
                </a:solidFill>
                <a:latin typeface="Century Gothic" pitchFamily="34" charset="0"/>
              </a:rPr>
              <a:t>Ensure </a:t>
            </a:r>
            <a:r>
              <a:rPr lang="en-US" sz="2800" dirty="0">
                <a:solidFill>
                  <a:schemeClr val="bg1"/>
                </a:solidFill>
                <a:latin typeface="Century Gothic" pitchFamily="34" charset="0"/>
              </a:rPr>
              <a:t>that activities are directly linked to the project goals and outcomes.</a:t>
            </a:r>
          </a:p>
          <a:p>
            <a:pPr marL="457200" indent="-457200" algn="just">
              <a:buFont typeface="Wingdings" pitchFamily="2" charset="2"/>
              <a:buChar char="Ø"/>
            </a:pPr>
            <a:r>
              <a:rPr lang="en-US" sz="2800" dirty="0" smtClean="0">
                <a:solidFill>
                  <a:schemeClr val="bg1"/>
                </a:solidFill>
                <a:latin typeface="Century Gothic" pitchFamily="34" charset="0"/>
              </a:rPr>
              <a:t>Provide </a:t>
            </a:r>
            <a:r>
              <a:rPr lang="en-US" sz="2800" dirty="0">
                <a:solidFill>
                  <a:schemeClr val="bg1"/>
                </a:solidFill>
                <a:latin typeface="Century Gothic" pitchFamily="34" charset="0"/>
              </a:rPr>
              <a:t>a timeline for each activity, including start and end dates.</a:t>
            </a:r>
          </a:p>
          <a:p>
            <a:pPr marL="457200" indent="-457200" algn="just">
              <a:buFont typeface="Wingdings" pitchFamily="2" charset="2"/>
              <a:buChar char="Ø"/>
            </a:pPr>
            <a:r>
              <a:rPr lang="en-US" sz="2800" dirty="0" smtClean="0">
                <a:solidFill>
                  <a:schemeClr val="bg1"/>
                </a:solidFill>
                <a:latin typeface="Century Gothic" pitchFamily="34" charset="0"/>
              </a:rPr>
              <a:t>Allocate </a:t>
            </a:r>
            <a:r>
              <a:rPr lang="en-US" sz="2800" dirty="0">
                <a:solidFill>
                  <a:schemeClr val="bg1"/>
                </a:solidFill>
                <a:latin typeface="Century Gothic" pitchFamily="34" charset="0"/>
              </a:rPr>
              <a:t>resources and responsibilities for each activity clearly.</a:t>
            </a:r>
          </a:p>
          <a:p>
            <a:pPr marL="457200" indent="-457200" algn="just">
              <a:buFont typeface="Wingdings" pitchFamily="2" charset="2"/>
              <a:buChar char="Ø"/>
            </a:pPr>
            <a:r>
              <a:rPr lang="en-US" sz="2800" dirty="0" smtClean="0">
                <a:solidFill>
                  <a:schemeClr val="bg1"/>
                </a:solidFill>
                <a:latin typeface="Century Gothic" pitchFamily="34" charset="0"/>
              </a:rPr>
              <a:t>Include </a:t>
            </a:r>
            <a:r>
              <a:rPr lang="en-US" sz="2800" dirty="0">
                <a:solidFill>
                  <a:schemeClr val="bg1"/>
                </a:solidFill>
                <a:latin typeface="Century Gothic" pitchFamily="34" charset="0"/>
              </a:rPr>
              <a:t>contingency plans for unexpected challenges that may arise during activity implementation.</a:t>
            </a: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07.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ACTIVITIES</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1704104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892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36477" y="1047473"/>
            <a:ext cx="10017457" cy="8246652"/>
          </a:xfrm>
          <a:prstGeom prst="rect">
            <a:avLst/>
          </a:prstGeom>
          <a:solidFill>
            <a:schemeClr val="accent6">
              <a:lumMod val="50000"/>
            </a:schemeClr>
          </a:solidFill>
          <a:ln w="9525">
            <a:noFill/>
          </a:ln>
        </p:spPr>
        <p:txBody>
          <a:bodyPr>
            <a:noAutofit/>
          </a:bodyPr>
          <a:lstStyle/>
          <a:p>
            <a:r>
              <a:rPr lang="en-US" sz="2800" dirty="0">
                <a:solidFill>
                  <a:schemeClr val="bg1"/>
                </a:solidFill>
                <a:latin typeface="Century Gothic" pitchFamily="34" charset="0"/>
              </a:rPr>
              <a:t>The timeline outlines the schedule and sequence of activities from project initiation to completion.</a:t>
            </a:r>
          </a:p>
          <a:p>
            <a:pPr marL="457200" indent="-457200">
              <a:buFont typeface="Wingdings" pitchFamily="2" charset="2"/>
              <a:buChar char="Ø"/>
            </a:pPr>
            <a:r>
              <a:rPr lang="en-US" sz="2800" dirty="0" smtClean="0">
                <a:solidFill>
                  <a:schemeClr val="bg1"/>
                </a:solidFill>
                <a:latin typeface="Century Gothic" pitchFamily="34" charset="0"/>
              </a:rPr>
              <a:t>Develop </a:t>
            </a:r>
            <a:r>
              <a:rPr lang="en-US" sz="2800" dirty="0">
                <a:solidFill>
                  <a:schemeClr val="bg1"/>
                </a:solidFill>
                <a:latin typeface="Century Gothic" pitchFamily="34" charset="0"/>
              </a:rPr>
              <a:t>a realistic timeline that accounts for the duration of each project phase.</a:t>
            </a:r>
          </a:p>
          <a:p>
            <a:pPr marL="457200" indent="-457200">
              <a:buFont typeface="Wingdings" pitchFamily="2" charset="2"/>
              <a:buChar char="Ø"/>
            </a:pPr>
            <a:r>
              <a:rPr lang="en-US" sz="2800" dirty="0" smtClean="0">
                <a:solidFill>
                  <a:schemeClr val="bg1"/>
                </a:solidFill>
                <a:latin typeface="Century Gothic" pitchFamily="34" charset="0"/>
              </a:rPr>
              <a:t>Include </a:t>
            </a:r>
            <a:r>
              <a:rPr lang="en-US" sz="2800" dirty="0">
                <a:solidFill>
                  <a:schemeClr val="bg1"/>
                </a:solidFill>
                <a:latin typeface="Century Gothic" pitchFamily="34" charset="0"/>
              </a:rPr>
              <a:t>milestones and deadlines to track progress effectively.</a:t>
            </a:r>
          </a:p>
          <a:p>
            <a:pPr marL="457200" indent="-457200">
              <a:buFont typeface="Wingdings" pitchFamily="2" charset="2"/>
              <a:buChar char="Ø"/>
            </a:pPr>
            <a:r>
              <a:rPr lang="en-US" sz="2800" dirty="0" smtClean="0">
                <a:solidFill>
                  <a:schemeClr val="bg1"/>
                </a:solidFill>
                <a:latin typeface="Century Gothic" pitchFamily="34" charset="0"/>
              </a:rPr>
              <a:t>Allow </a:t>
            </a:r>
            <a:r>
              <a:rPr lang="en-US" sz="2800" dirty="0">
                <a:solidFill>
                  <a:schemeClr val="bg1"/>
                </a:solidFill>
                <a:latin typeface="Century Gothic" pitchFamily="34" charset="0"/>
              </a:rPr>
              <a:t>for flexibility in the timeline to accommodate unexpected delays or changes.</a:t>
            </a:r>
          </a:p>
          <a:p>
            <a:pPr marL="457200" indent="-457200">
              <a:buFont typeface="Wingdings" pitchFamily="2" charset="2"/>
              <a:buChar char="Ø"/>
            </a:pPr>
            <a:r>
              <a:rPr lang="en-US" sz="2800" dirty="0" smtClean="0">
                <a:solidFill>
                  <a:schemeClr val="bg1"/>
                </a:solidFill>
                <a:latin typeface="Century Gothic" pitchFamily="34" charset="0"/>
              </a:rPr>
              <a:t>Coordinate </a:t>
            </a:r>
            <a:r>
              <a:rPr lang="en-US" sz="2800" dirty="0">
                <a:solidFill>
                  <a:schemeClr val="bg1"/>
                </a:solidFill>
                <a:latin typeface="Century Gothic" pitchFamily="34" charset="0"/>
              </a:rPr>
              <a:t>the timeline with other relevant project schedules or external dependencies.</a:t>
            </a:r>
          </a:p>
          <a:p>
            <a:pPr marL="457200" indent="-457200">
              <a:buFont typeface="Wingdings" pitchFamily="2" charset="2"/>
              <a:buChar char="Ø"/>
            </a:pPr>
            <a:r>
              <a:rPr lang="en-US" sz="2800" dirty="0" smtClean="0">
                <a:solidFill>
                  <a:schemeClr val="bg1"/>
                </a:solidFill>
                <a:latin typeface="Century Gothic" pitchFamily="34" charset="0"/>
              </a:rPr>
              <a:t>Communicate </a:t>
            </a:r>
            <a:r>
              <a:rPr lang="en-US" sz="2800" dirty="0">
                <a:solidFill>
                  <a:schemeClr val="bg1"/>
                </a:solidFill>
                <a:latin typeface="Century Gothic" pitchFamily="34" charset="0"/>
              </a:rPr>
              <a:t>the timeline clearly to all project stakeholders for alignment and accountability.</a:t>
            </a: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08.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Timeline</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1292320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892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36477" y="1047473"/>
            <a:ext cx="10017457" cy="8246652"/>
          </a:xfrm>
          <a:prstGeom prst="rect">
            <a:avLst/>
          </a:prstGeom>
          <a:solidFill>
            <a:schemeClr val="accent6">
              <a:lumMod val="50000"/>
            </a:schemeClr>
          </a:solidFill>
          <a:ln w="9525">
            <a:noFill/>
          </a:ln>
        </p:spPr>
        <p:txBody>
          <a:bodyPr>
            <a:noAutofit/>
          </a:bodyPr>
          <a:lstStyle/>
          <a:p>
            <a:pPr algn="just"/>
            <a:r>
              <a:rPr lang="en-US" sz="2800" dirty="0">
                <a:solidFill>
                  <a:schemeClr val="bg1"/>
                </a:solidFill>
                <a:latin typeface="Century Gothic" pitchFamily="34" charset="0"/>
              </a:rPr>
              <a:t>Justification provides a rationale for why the project is necessary and worth pursuing.</a:t>
            </a:r>
          </a:p>
          <a:p>
            <a:pPr marL="457200" indent="-457200" algn="just">
              <a:buFont typeface="Wingdings" pitchFamily="2" charset="2"/>
              <a:buChar char="Ø"/>
            </a:pPr>
            <a:r>
              <a:rPr lang="en-US" sz="2800" dirty="0" smtClean="0">
                <a:solidFill>
                  <a:schemeClr val="bg1"/>
                </a:solidFill>
                <a:latin typeface="Century Gothic" pitchFamily="34" charset="0"/>
              </a:rPr>
              <a:t>Clearly </a:t>
            </a:r>
            <a:r>
              <a:rPr lang="en-US" sz="2800" dirty="0">
                <a:solidFill>
                  <a:schemeClr val="bg1"/>
                </a:solidFill>
                <a:latin typeface="Century Gothic" pitchFamily="34" charset="0"/>
              </a:rPr>
              <a:t>articulate the problem or need that the project aims to address.</a:t>
            </a:r>
          </a:p>
          <a:p>
            <a:pPr marL="457200" indent="-457200" algn="just">
              <a:buFont typeface="Wingdings" pitchFamily="2" charset="2"/>
              <a:buChar char="Ø"/>
            </a:pPr>
            <a:r>
              <a:rPr lang="en-US" sz="2800" dirty="0" smtClean="0">
                <a:solidFill>
                  <a:schemeClr val="bg1"/>
                </a:solidFill>
                <a:latin typeface="Century Gothic" pitchFamily="34" charset="0"/>
              </a:rPr>
              <a:t>Provide </a:t>
            </a:r>
            <a:r>
              <a:rPr lang="en-US" sz="2800" dirty="0">
                <a:solidFill>
                  <a:schemeClr val="bg1"/>
                </a:solidFill>
                <a:latin typeface="Century Gothic" pitchFamily="34" charset="0"/>
              </a:rPr>
              <a:t>evidence or data supporting the importance and relevance of the project.</a:t>
            </a:r>
          </a:p>
          <a:p>
            <a:pPr marL="457200" indent="-457200" algn="just">
              <a:buFont typeface="Wingdings" pitchFamily="2" charset="2"/>
              <a:buChar char="Ø"/>
            </a:pPr>
            <a:r>
              <a:rPr lang="en-US" sz="2800" dirty="0" smtClean="0">
                <a:solidFill>
                  <a:schemeClr val="bg1"/>
                </a:solidFill>
                <a:latin typeface="Century Gothic" pitchFamily="34" charset="0"/>
              </a:rPr>
              <a:t>Explain </a:t>
            </a:r>
            <a:r>
              <a:rPr lang="en-US" sz="2800" dirty="0">
                <a:solidFill>
                  <a:schemeClr val="bg1"/>
                </a:solidFill>
                <a:latin typeface="Century Gothic" pitchFamily="34" charset="0"/>
              </a:rPr>
              <a:t>how the proposed project aligns with the organization's mission and strategic objectives.</a:t>
            </a:r>
          </a:p>
          <a:p>
            <a:pPr marL="457200" indent="-457200" algn="just">
              <a:buFont typeface="Wingdings" pitchFamily="2" charset="2"/>
              <a:buChar char="Ø"/>
            </a:pPr>
            <a:r>
              <a:rPr lang="en-US" sz="2800" dirty="0" smtClean="0">
                <a:solidFill>
                  <a:schemeClr val="bg1"/>
                </a:solidFill>
                <a:latin typeface="Century Gothic" pitchFamily="34" charset="0"/>
              </a:rPr>
              <a:t>Consider </a:t>
            </a:r>
            <a:r>
              <a:rPr lang="en-US" sz="2800" dirty="0">
                <a:solidFill>
                  <a:schemeClr val="bg1"/>
                </a:solidFill>
                <a:latin typeface="Century Gothic" pitchFamily="34" charset="0"/>
              </a:rPr>
              <a:t>alternative approaches and justify why the proposed project is the most effective solution.</a:t>
            </a:r>
          </a:p>
          <a:p>
            <a:pPr marL="457200" indent="-457200" algn="just">
              <a:buFont typeface="Wingdings" pitchFamily="2" charset="2"/>
              <a:buChar char="Ø"/>
            </a:pPr>
            <a:r>
              <a:rPr lang="en-US" sz="2800" dirty="0" smtClean="0">
                <a:solidFill>
                  <a:schemeClr val="bg1"/>
                </a:solidFill>
                <a:latin typeface="Century Gothic" pitchFamily="34" charset="0"/>
              </a:rPr>
              <a:t>Anticipate </a:t>
            </a:r>
            <a:r>
              <a:rPr lang="en-US" sz="2800" dirty="0">
                <a:solidFill>
                  <a:schemeClr val="bg1"/>
                </a:solidFill>
                <a:latin typeface="Century Gothic" pitchFamily="34" charset="0"/>
              </a:rPr>
              <a:t>and address potential objections or criticisms to strengthen the justification.</a:t>
            </a: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09.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Justification</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1382011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892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36477" y="1047473"/>
            <a:ext cx="10017457" cy="8246652"/>
          </a:xfrm>
          <a:prstGeom prst="rect">
            <a:avLst/>
          </a:prstGeom>
          <a:solidFill>
            <a:schemeClr val="accent6">
              <a:lumMod val="50000"/>
            </a:schemeClr>
          </a:solidFill>
          <a:ln w="9525">
            <a:noFill/>
          </a:ln>
        </p:spPr>
        <p:txBody>
          <a:bodyPr>
            <a:noAutofit/>
          </a:bodyPr>
          <a:lstStyle/>
          <a:p>
            <a:pPr algn="just"/>
            <a:r>
              <a:rPr lang="en-US" sz="2600" dirty="0">
                <a:solidFill>
                  <a:schemeClr val="bg1"/>
                </a:solidFill>
                <a:latin typeface="Century Gothic" pitchFamily="34" charset="0"/>
              </a:rPr>
              <a:t>The budget outlines the estimated costs associated with implementing the project activities.</a:t>
            </a:r>
          </a:p>
          <a:p>
            <a:pPr marL="457200" indent="-457200" algn="just">
              <a:buFont typeface="Wingdings" pitchFamily="2" charset="2"/>
              <a:buChar char="Ø"/>
            </a:pPr>
            <a:r>
              <a:rPr lang="en-US" sz="2600" dirty="0" smtClean="0">
                <a:solidFill>
                  <a:schemeClr val="bg1"/>
                </a:solidFill>
                <a:latin typeface="Century Gothic" pitchFamily="34" charset="0"/>
              </a:rPr>
              <a:t>Break </a:t>
            </a:r>
            <a:r>
              <a:rPr lang="en-US" sz="2600" dirty="0">
                <a:solidFill>
                  <a:schemeClr val="bg1"/>
                </a:solidFill>
                <a:latin typeface="Century Gothic" pitchFamily="34" charset="0"/>
              </a:rPr>
              <a:t>down the budget into categories such as personnel, equipment, supplies, and overhead costs.</a:t>
            </a:r>
          </a:p>
          <a:p>
            <a:pPr marL="457200" indent="-457200" algn="just">
              <a:buFont typeface="Wingdings" pitchFamily="2" charset="2"/>
              <a:buChar char="Ø"/>
            </a:pPr>
            <a:r>
              <a:rPr lang="en-US" sz="2600" dirty="0" smtClean="0">
                <a:solidFill>
                  <a:schemeClr val="bg1"/>
                </a:solidFill>
                <a:latin typeface="Century Gothic" pitchFamily="34" charset="0"/>
              </a:rPr>
              <a:t>Ensure </a:t>
            </a:r>
            <a:r>
              <a:rPr lang="en-US" sz="2600" dirty="0">
                <a:solidFill>
                  <a:schemeClr val="bg1"/>
                </a:solidFill>
                <a:latin typeface="Century Gothic" pitchFamily="34" charset="0"/>
              </a:rPr>
              <a:t>that the budget aligns with the proposed activities and timeline.</a:t>
            </a:r>
          </a:p>
          <a:p>
            <a:pPr marL="457200" indent="-457200" algn="just">
              <a:buFont typeface="Wingdings" pitchFamily="2" charset="2"/>
              <a:buChar char="Ø"/>
            </a:pPr>
            <a:r>
              <a:rPr lang="en-US" sz="2600" dirty="0" smtClean="0">
                <a:solidFill>
                  <a:schemeClr val="bg1"/>
                </a:solidFill>
                <a:latin typeface="Century Gothic" pitchFamily="34" charset="0"/>
              </a:rPr>
              <a:t>Justify </a:t>
            </a:r>
            <a:r>
              <a:rPr lang="en-US" sz="2600" dirty="0">
                <a:solidFill>
                  <a:schemeClr val="bg1"/>
                </a:solidFill>
                <a:latin typeface="Century Gothic" pitchFamily="34" charset="0"/>
              </a:rPr>
              <a:t>each budget item with clear explanations and cost estimates.</a:t>
            </a:r>
          </a:p>
          <a:p>
            <a:pPr marL="457200" indent="-457200" algn="just">
              <a:buFont typeface="Wingdings" pitchFamily="2" charset="2"/>
              <a:buChar char="Ø"/>
            </a:pPr>
            <a:r>
              <a:rPr lang="en-US" sz="2600" dirty="0" smtClean="0">
                <a:solidFill>
                  <a:schemeClr val="bg1"/>
                </a:solidFill>
                <a:latin typeface="Century Gothic" pitchFamily="34" charset="0"/>
              </a:rPr>
              <a:t>Account </a:t>
            </a:r>
            <a:r>
              <a:rPr lang="en-US" sz="2600" dirty="0">
                <a:solidFill>
                  <a:schemeClr val="bg1"/>
                </a:solidFill>
                <a:latin typeface="Century Gothic" pitchFamily="34" charset="0"/>
              </a:rPr>
              <a:t>for potential fluctuations in costs or unexpected expenses by including a contingency fund.</a:t>
            </a:r>
          </a:p>
          <a:p>
            <a:pPr marL="457200" indent="-457200" algn="just">
              <a:buFont typeface="Wingdings" pitchFamily="2" charset="2"/>
              <a:buChar char="Ø"/>
            </a:pPr>
            <a:r>
              <a:rPr lang="en-US" sz="2600" dirty="0" smtClean="0">
                <a:solidFill>
                  <a:schemeClr val="bg1"/>
                </a:solidFill>
                <a:latin typeface="Century Gothic" pitchFamily="34" charset="0"/>
              </a:rPr>
              <a:t>Include </a:t>
            </a:r>
            <a:r>
              <a:rPr lang="en-US" sz="2600" dirty="0">
                <a:solidFill>
                  <a:schemeClr val="bg1"/>
                </a:solidFill>
                <a:latin typeface="Century Gothic" pitchFamily="34" charset="0"/>
              </a:rPr>
              <a:t>a budget narrative that provides a comprehensive overview of the financial plan for the project.</a:t>
            </a: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10.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Budget</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4089701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892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36477" y="1047473"/>
            <a:ext cx="10017457" cy="8246652"/>
          </a:xfrm>
          <a:prstGeom prst="rect">
            <a:avLst/>
          </a:prstGeom>
          <a:solidFill>
            <a:schemeClr val="accent6">
              <a:lumMod val="50000"/>
            </a:schemeClr>
          </a:solidFill>
          <a:ln w="9525">
            <a:noFill/>
          </a:ln>
        </p:spPr>
        <p:txBody>
          <a:bodyPr>
            <a:noAutofit/>
          </a:bodyPr>
          <a:lstStyle/>
          <a:p>
            <a:pPr algn="just"/>
            <a:r>
              <a:rPr lang="en-US" sz="2800" dirty="0">
                <a:solidFill>
                  <a:schemeClr val="bg1"/>
                </a:solidFill>
                <a:latin typeface="Century Gothic" pitchFamily="34" charset="0"/>
              </a:rPr>
              <a:t>Monitoring involves tracking project activities and progress in real-time, while evaluation assesses the project's impact against its objectives.</a:t>
            </a:r>
          </a:p>
          <a:p>
            <a:pPr marL="457200" indent="-457200" algn="just">
              <a:buFont typeface="Wingdings" pitchFamily="2" charset="2"/>
              <a:buChar char="Ø"/>
            </a:pPr>
            <a:r>
              <a:rPr lang="en-US" sz="2800" dirty="0" smtClean="0">
                <a:solidFill>
                  <a:schemeClr val="bg1"/>
                </a:solidFill>
                <a:latin typeface="Century Gothic" pitchFamily="34" charset="0"/>
              </a:rPr>
              <a:t>Develop </a:t>
            </a:r>
            <a:r>
              <a:rPr lang="en-US" sz="2800" dirty="0">
                <a:solidFill>
                  <a:schemeClr val="bg1"/>
                </a:solidFill>
                <a:latin typeface="Century Gothic" pitchFamily="34" charset="0"/>
              </a:rPr>
              <a:t>a monitoring and evaluation plan with clear indicators and targets to measure project performance.</a:t>
            </a:r>
          </a:p>
          <a:p>
            <a:pPr marL="457200" indent="-457200" algn="just">
              <a:buFont typeface="Wingdings" pitchFamily="2" charset="2"/>
              <a:buChar char="Ø"/>
            </a:pPr>
            <a:r>
              <a:rPr lang="en-US" sz="2800" dirty="0" smtClean="0">
                <a:solidFill>
                  <a:schemeClr val="bg1"/>
                </a:solidFill>
                <a:latin typeface="Century Gothic" pitchFamily="34" charset="0"/>
              </a:rPr>
              <a:t>Assign </a:t>
            </a:r>
            <a:r>
              <a:rPr lang="en-US" sz="2800" dirty="0">
                <a:solidFill>
                  <a:schemeClr val="bg1"/>
                </a:solidFill>
                <a:latin typeface="Century Gothic" pitchFamily="34" charset="0"/>
              </a:rPr>
              <a:t>roles and responsibilities for monitoring and evaluation activities.</a:t>
            </a:r>
          </a:p>
          <a:p>
            <a:pPr marL="457200" indent="-457200" algn="just">
              <a:buFont typeface="Wingdings" pitchFamily="2" charset="2"/>
              <a:buChar char="Ø"/>
            </a:pPr>
            <a:r>
              <a:rPr lang="en-US" sz="2800" dirty="0" smtClean="0">
                <a:solidFill>
                  <a:schemeClr val="bg1"/>
                </a:solidFill>
                <a:latin typeface="Century Gothic" pitchFamily="34" charset="0"/>
              </a:rPr>
              <a:t>Incorporate </a:t>
            </a:r>
            <a:r>
              <a:rPr lang="en-US" sz="2800" dirty="0">
                <a:solidFill>
                  <a:schemeClr val="bg1"/>
                </a:solidFill>
                <a:latin typeface="Century Gothic" pitchFamily="34" charset="0"/>
              </a:rPr>
              <a:t>feedback mechanisms for continuous improvement throughout the project lifecycle.</a:t>
            </a:r>
          </a:p>
          <a:p>
            <a:pPr marL="457200" indent="-457200" algn="just">
              <a:buFont typeface="Wingdings" pitchFamily="2" charset="2"/>
              <a:buChar char="Ø"/>
            </a:pPr>
            <a:r>
              <a:rPr lang="en-US" sz="2800" dirty="0" smtClean="0">
                <a:solidFill>
                  <a:schemeClr val="bg1"/>
                </a:solidFill>
                <a:latin typeface="Century Gothic" pitchFamily="34" charset="0"/>
              </a:rPr>
              <a:t>Use </a:t>
            </a:r>
            <a:r>
              <a:rPr lang="en-US" sz="2800" dirty="0">
                <a:solidFill>
                  <a:schemeClr val="bg1"/>
                </a:solidFill>
                <a:latin typeface="Century Gothic" pitchFamily="34" charset="0"/>
              </a:rPr>
              <a:t>both qualitative and quantitative data to evaluate project outcomes effectively</a:t>
            </a:r>
            <a:r>
              <a:rPr lang="en-US" sz="2800" dirty="0" smtClean="0">
                <a:solidFill>
                  <a:schemeClr val="bg1"/>
                </a:solidFill>
                <a:latin typeface="Century Gothic" pitchFamily="34" charset="0"/>
              </a:rPr>
              <a:t>.</a:t>
            </a:r>
            <a:endParaRPr lang="en-US" sz="2800" dirty="0">
              <a:solidFill>
                <a:schemeClr val="bg1"/>
              </a:solidFill>
              <a:latin typeface="Century Gothic" pitchFamily="34" charset="0"/>
            </a:endParaRP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11.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Monitoring and Evaluation</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635730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892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36477" y="1047473"/>
            <a:ext cx="10017457" cy="8246652"/>
          </a:xfrm>
          <a:prstGeom prst="rect">
            <a:avLst/>
          </a:prstGeom>
          <a:solidFill>
            <a:schemeClr val="accent6">
              <a:lumMod val="50000"/>
            </a:schemeClr>
          </a:solidFill>
          <a:ln w="9525">
            <a:noFill/>
          </a:ln>
        </p:spPr>
        <p:txBody>
          <a:bodyPr>
            <a:noAutofit/>
          </a:bodyPr>
          <a:lstStyle/>
          <a:p>
            <a:pPr marL="457200" indent="-457200">
              <a:buFont typeface="Wingdings" pitchFamily="2" charset="2"/>
              <a:buChar char="Ø"/>
            </a:pPr>
            <a:endParaRPr lang="en-US" sz="2800" dirty="0" smtClean="0">
              <a:solidFill>
                <a:schemeClr val="bg1"/>
              </a:solidFill>
              <a:latin typeface="Century Gothic" pitchFamily="34" charset="0"/>
            </a:endParaRPr>
          </a:p>
          <a:p>
            <a:pPr marL="457200" indent="-457200">
              <a:buFont typeface="Wingdings" pitchFamily="2" charset="2"/>
              <a:buChar char="Ø"/>
            </a:pPr>
            <a:r>
              <a:rPr lang="en-US" sz="2800" dirty="0" smtClean="0">
                <a:solidFill>
                  <a:schemeClr val="bg1"/>
                </a:solidFill>
                <a:latin typeface="Century Gothic" pitchFamily="34" charset="0"/>
              </a:rPr>
              <a:t>Document </a:t>
            </a:r>
            <a:r>
              <a:rPr lang="en-US" sz="2800" dirty="0">
                <a:solidFill>
                  <a:schemeClr val="bg1"/>
                </a:solidFill>
                <a:latin typeface="Century Gothic" pitchFamily="34" charset="0"/>
              </a:rPr>
              <a:t>and communicate monitoring and evaluation findings to stakeholders to inform decision-making.</a:t>
            </a: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Conti…</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2631860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72" name="任意多边形: 形状 71"/>
          <p:cNvSpPr/>
          <p:nvPr/>
        </p:nvSpPr>
        <p:spPr>
          <a:xfrm>
            <a:off x="0" y="-3075305"/>
            <a:ext cx="12192000" cy="9805035"/>
          </a:xfrm>
          <a:custGeom>
            <a:avLst/>
            <a:gdLst>
              <a:gd name="connsiteX0" fmla="*/ 12191997 w 12191999"/>
              <a:gd name="connsiteY0" fmla="*/ 0 h 5732468"/>
              <a:gd name="connsiteX1" fmla="*/ 12191999 w 12191999"/>
              <a:gd name="connsiteY1" fmla="*/ 5230092 h 5732468"/>
              <a:gd name="connsiteX2" fmla="*/ 9489861 w 12191999"/>
              <a:gd name="connsiteY2" fmla="*/ 5732467 h 5732468"/>
              <a:gd name="connsiteX3" fmla="*/ 0 w 12191999"/>
              <a:gd name="connsiteY3" fmla="*/ 5732468 h 5732468"/>
              <a:gd name="connsiteX4" fmla="*/ 2 w 12191999"/>
              <a:gd name="connsiteY4" fmla="*/ 2266708 h 573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5732468">
                <a:moveTo>
                  <a:pt x="12191997" y="0"/>
                </a:moveTo>
                <a:lnTo>
                  <a:pt x="12191999" y="5230092"/>
                </a:lnTo>
                <a:lnTo>
                  <a:pt x="9489861" y="5732467"/>
                </a:lnTo>
                <a:lnTo>
                  <a:pt x="0" y="5732468"/>
                </a:lnTo>
                <a:lnTo>
                  <a:pt x="2" y="2266708"/>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9" name="文本框 8"/>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accent1"/>
                </a:solidFill>
                <a:latin typeface="+mj-lt"/>
              </a:rPr>
              <a:t>PRESENTATION</a:t>
            </a:r>
          </a:p>
          <a:p>
            <a:pPr algn="r"/>
            <a:r>
              <a:rPr lang="en-US" altLang="zh-CN" sz="1200" dirty="0">
                <a:solidFill>
                  <a:schemeClr val="accent1"/>
                </a:solidFill>
                <a:latin typeface="+mj-lt"/>
              </a:rPr>
              <a:t>//SLIDE</a:t>
            </a:r>
            <a:endParaRPr lang="zh-CN" altLang="en-US" sz="1200" dirty="0">
              <a:solidFill>
                <a:schemeClr val="accent1"/>
              </a:solidFill>
              <a:latin typeface="+mj-lt"/>
            </a:endParaRPr>
          </a:p>
        </p:txBody>
      </p:sp>
      <p:sp>
        <p:nvSpPr>
          <p:cNvPr id="64" name="图文框 63"/>
          <p:cNvSpPr/>
          <p:nvPr/>
        </p:nvSpPr>
        <p:spPr>
          <a:xfrm>
            <a:off x="520065" y="1259840"/>
            <a:ext cx="10927080" cy="5469890"/>
          </a:xfrm>
          <a:prstGeom prst="frame">
            <a:avLst>
              <a:gd name="adj1" fmla="val 4156"/>
            </a:avLst>
          </a:prstGeom>
          <a:solidFill>
            <a:schemeClr val="accent4">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874713" y="401140"/>
            <a:ext cx="2700609" cy="261610"/>
            <a:chOff x="537444" y="535301"/>
            <a:chExt cx="2700609" cy="261610"/>
          </a:xfrm>
        </p:grpSpPr>
        <p:sp>
          <p:nvSpPr>
            <p:cNvPr id="27" name="文本框 26"/>
            <p:cNvSpPr txBox="1"/>
            <p:nvPr/>
          </p:nvSpPr>
          <p:spPr>
            <a:xfrm>
              <a:off x="537444" y="535301"/>
              <a:ext cx="2366683" cy="229870"/>
            </a:xfrm>
            <a:prstGeom prst="rect">
              <a:avLst/>
            </a:prstGeom>
            <a:no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rPr>
                <a:t>YOUR LOGO</a:t>
              </a:r>
            </a:p>
          </p:txBody>
        </p:sp>
        <p:sp>
          <p:nvSpPr>
            <p:cNvPr id="28" name="文本框 27"/>
            <p:cNvSpPr txBox="1"/>
            <p:nvPr/>
          </p:nvSpPr>
          <p:spPr>
            <a:xfrm>
              <a:off x="1547301" y="535301"/>
              <a:ext cx="1690752" cy="261610"/>
            </a:xfrm>
            <a:prstGeom prst="rect">
              <a:avLst/>
            </a:prstGeom>
            <a:noFill/>
          </p:spPr>
          <p:txBody>
            <a:bodyPr wrap="square">
              <a:spAutoFit/>
            </a:bodyPr>
            <a:lstStyle/>
            <a:p>
              <a:r>
                <a:rPr lang="en-US" altLang="zh-CN" sz="1100" dirty="0"/>
                <a:t>WPS  TEMPLATE</a:t>
              </a:r>
            </a:p>
          </p:txBody>
        </p:sp>
        <p:cxnSp>
          <p:nvCxnSpPr>
            <p:cNvPr id="29" name="直接连接符 28"/>
            <p:cNvCxnSpPr/>
            <p:nvPr/>
          </p:nvCxnSpPr>
          <p:spPr>
            <a:xfrm>
              <a:off x="1549100" y="570155"/>
              <a:ext cx="0" cy="16136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26"/>
          <p:cNvSpPr txBox="1"/>
          <p:nvPr>
            <p:custDataLst>
              <p:tags r:id="rId2"/>
            </p:custDataLst>
          </p:nvPr>
        </p:nvSpPr>
        <p:spPr>
          <a:xfrm>
            <a:off x="1412240" y="400685"/>
            <a:ext cx="9986645" cy="584775"/>
          </a:xfrm>
          <a:prstGeom prst="rect">
            <a:avLst/>
          </a:prstGeom>
          <a:solidFill>
            <a:schemeClr val="accent4">
              <a:lumMod val="75000"/>
            </a:schemeClr>
          </a:solid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algn="ctr" fontAlgn="t"/>
            <a:r>
              <a:rPr lang="en-US" altLang="zh-CN" sz="3200" dirty="0">
                <a:solidFill>
                  <a:schemeClr val="tx1"/>
                </a:solidFill>
                <a:effectLst>
                  <a:outerShdw blurRad="38100" dist="19050" dir="2700000" algn="tl" rotWithShape="0">
                    <a:schemeClr val="dk1">
                      <a:alpha val="40000"/>
                    </a:schemeClr>
                  </a:outerShdw>
                </a:effectLst>
                <a:latin typeface="Century Gothic" pitchFamily="34" charset="0"/>
                <a:cs typeface="+mn-lt"/>
                <a:sym typeface="+mn-ea"/>
              </a:rPr>
              <a:t>PROJECT PROPOSAL </a:t>
            </a:r>
            <a:r>
              <a:rPr lang="en-US" altLang="zh-CN" sz="3200" dirty="0" smtClean="0">
                <a:solidFill>
                  <a:schemeClr val="tx1"/>
                </a:solidFill>
                <a:effectLst>
                  <a:outerShdw blurRad="38100" dist="19050" dir="2700000" algn="tl" rotWithShape="0">
                    <a:schemeClr val="dk1">
                      <a:alpha val="40000"/>
                    </a:schemeClr>
                  </a:outerShdw>
                </a:effectLst>
                <a:latin typeface="Century Gothic" pitchFamily="34" charset="0"/>
                <a:cs typeface="+mn-lt"/>
                <a:sym typeface="+mn-ea"/>
              </a:rPr>
              <a:t>WRITING</a:t>
            </a:r>
            <a:endParaRPr lang="en-US" altLang="zh-CN" sz="3200" dirty="0">
              <a:solidFill>
                <a:schemeClr val="tx1"/>
              </a:solidFill>
              <a:effectLst>
                <a:outerShdw blurRad="38100" dist="19050" dir="2700000" algn="tl" rotWithShape="0">
                  <a:schemeClr val="dk1">
                    <a:alpha val="40000"/>
                  </a:schemeClr>
                </a:outerShdw>
              </a:effectLst>
              <a:latin typeface="Century Gothic" pitchFamily="34" charset="0"/>
              <a:cs typeface="+mn-lt"/>
              <a:sym typeface="+mn-ea"/>
            </a:endParaRPr>
          </a:p>
        </p:txBody>
      </p:sp>
      <p:pic>
        <p:nvPicPr>
          <p:cNvPr id="8" name="Picture 7" descr="Untitled-1.fw"/>
          <p:cNvPicPr>
            <a:picLocks noChangeAspect="1"/>
          </p:cNvPicPr>
          <p:nvPr/>
        </p:nvPicPr>
        <p:blipFill>
          <a:blip r:embed="rId4"/>
          <a:stretch>
            <a:fillRect/>
          </a:stretch>
        </p:blipFill>
        <p:spPr>
          <a:xfrm>
            <a:off x="325120" y="102235"/>
            <a:ext cx="1191895" cy="1191260"/>
          </a:xfrm>
          <a:prstGeom prst="rect">
            <a:avLst/>
          </a:prstGeom>
        </p:spPr>
      </p:pic>
      <p:sp>
        <p:nvSpPr>
          <p:cNvPr id="25" name="文本框 2"/>
          <p:cNvSpPr txBox="1"/>
          <p:nvPr/>
        </p:nvSpPr>
        <p:spPr>
          <a:xfrm>
            <a:off x="874712" y="1461104"/>
            <a:ext cx="10234565" cy="4557556"/>
          </a:xfrm>
          <a:prstGeom prst="rect">
            <a:avLst/>
          </a:prstGeom>
          <a:noFill/>
        </p:spPr>
        <p:txBody>
          <a:bodyPr wrap="square">
            <a:noAutofit/>
          </a:bodyPr>
          <a:lstStyle/>
          <a:p>
            <a:pPr algn="just"/>
            <a:r>
              <a:rPr lang="en-US" sz="2800" dirty="0" smtClean="0">
                <a:solidFill>
                  <a:schemeClr val="bg1"/>
                </a:solidFill>
                <a:latin typeface="Century Gothic" pitchFamily="34" charset="0"/>
                <a:cs typeface="Arial" pitchFamily="34" charset="0"/>
              </a:rPr>
              <a:t>KAPOTIVE </a:t>
            </a:r>
            <a:r>
              <a:rPr lang="en-US" sz="2800" dirty="0">
                <a:solidFill>
                  <a:schemeClr val="bg1"/>
                </a:solidFill>
                <a:latin typeface="Century Gothic" pitchFamily="34" charset="0"/>
                <a:cs typeface="Arial" pitchFamily="34" charset="0"/>
              </a:rPr>
              <a:t>Capacity Building Initiatives is thrilled to present a comprehensive session on Project Proposal writing, aimed at empowering NGOs to effectively communicate their initiatives and secure vital resources. </a:t>
            </a:r>
            <a:endParaRPr lang="en-US" sz="2800" dirty="0" smtClean="0">
              <a:solidFill>
                <a:schemeClr val="bg1"/>
              </a:solidFill>
              <a:latin typeface="Century Gothic" pitchFamily="34" charset="0"/>
              <a:cs typeface="Arial" pitchFamily="34" charset="0"/>
            </a:endParaRPr>
          </a:p>
          <a:p>
            <a:pPr algn="just"/>
            <a:endParaRPr lang="en-US" sz="2800" dirty="0">
              <a:solidFill>
                <a:schemeClr val="bg1"/>
              </a:solidFill>
              <a:latin typeface="Century Gothic" pitchFamily="34" charset="0"/>
              <a:cs typeface="Arial" pitchFamily="34" charset="0"/>
            </a:endParaRPr>
          </a:p>
          <a:p>
            <a:pPr algn="just"/>
            <a:r>
              <a:rPr lang="en-US" sz="2800" dirty="0" smtClean="0">
                <a:solidFill>
                  <a:schemeClr val="bg1"/>
                </a:solidFill>
                <a:latin typeface="Century Gothic" pitchFamily="34" charset="0"/>
                <a:cs typeface="Arial" pitchFamily="34" charset="0"/>
              </a:rPr>
              <a:t>In </a:t>
            </a:r>
            <a:r>
              <a:rPr lang="en-US" sz="2800" dirty="0">
                <a:solidFill>
                  <a:schemeClr val="bg1"/>
                </a:solidFill>
                <a:latin typeface="Century Gothic" pitchFamily="34" charset="0"/>
                <a:cs typeface="Arial" pitchFamily="34" charset="0"/>
              </a:rPr>
              <a:t>today's competitive landscape, having a dedicated desk for resource mobilization within NGOs is imperative for sustainability and growth. Understanding the fundamentals of proposal writing is key before seeking external expertise, as it enables organizations to articulate their vision and goals clearly. </a:t>
            </a:r>
          </a:p>
          <a:p>
            <a:pPr algn="just"/>
            <a:endParaRPr lang="en-US" altLang="zh-CN" sz="2800" dirty="0">
              <a:solidFill>
                <a:schemeClr val="bg1"/>
              </a:solidFill>
              <a:latin typeface="Century Gothic" pitchFamily="34" charset="0"/>
              <a:cs typeface="Arial" pitchFamily="34" charset="0"/>
              <a:sym typeface="+mn-ea"/>
            </a:endParaRPr>
          </a:p>
        </p:txBody>
      </p:sp>
      <p:grpSp>
        <p:nvGrpSpPr>
          <p:cNvPr id="2" name="Group 1"/>
          <p:cNvGrpSpPr/>
          <p:nvPr/>
        </p:nvGrpSpPr>
        <p:grpSpPr>
          <a:xfrm>
            <a:off x="0" y="6263640"/>
            <a:ext cx="12192000" cy="594360"/>
            <a:chOff x="0" y="6263640"/>
            <a:chExt cx="12192000" cy="594360"/>
          </a:xfrm>
          <a:solidFill>
            <a:schemeClr val="accent4">
              <a:lumMod val="75000"/>
            </a:schemeClr>
          </a:solidFill>
        </p:grpSpPr>
        <p:sp>
          <p:nvSpPr>
            <p:cNvPr id="12"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3"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smtClean="0">
                  <a:effectLst>
                    <a:outerShdw blurRad="38100" dist="19050" dir="2700000" algn="tl" rotWithShape="0">
                      <a:schemeClr val="dk1">
                        <a:alpha val="40000"/>
                      </a:schemeClr>
                    </a:outerShdw>
                  </a:effectLst>
                  <a:latin typeface="Footlight MT Light" pitchFamily="18" charset="0"/>
                  <a:ea typeface="+mj-ea"/>
                  <a:cs typeface="+mn-lt"/>
                  <a:sym typeface="+mn-ea"/>
                </a:rPr>
                <a:t>PROJECT PROPOSAL WRITING</a:t>
              </a:r>
              <a:endParaRPr lang="en-US" sz="2900" b="1" i="1" dirty="0">
                <a:solidFill>
                  <a:schemeClr val="bg1"/>
                </a:solidFill>
                <a:latin typeface="Footlight MT Light" pitchFamily="18"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892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36477" y="1047473"/>
            <a:ext cx="10017457" cy="8246652"/>
          </a:xfrm>
          <a:prstGeom prst="rect">
            <a:avLst/>
          </a:prstGeom>
          <a:solidFill>
            <a:schemeClr val="accent6">
              <a:lumMod val="50000"/>
            </a:schemeClr>
          </a:solidFill>
          <a:ln w="9525">
            <a:noFill/>
          </a:ln>
        </p:spPr>
        <p:txBody>
          <a:bodyPr>
            <a:noAutofit/>
          </a:bodyPr>
          <a:lstStyle/>
          <a:p>
            <a:r>
              <a:rPr lang="en-US" sz="2800" dirty="0">
                <a:solidFill>
                  <a:schemeClr val="bg1"/>
                </a:solidFill>
                <a:latin typeface="Century Gothic" pitchFamily="34" charset="0"/>
              </a:rPr>
              <a:t>The conclusion summarizes the key points of the proposal and reiterates the importance of the project.</a:t>
            </a:r>
          </a:p>
          <a:p>
            <a:pPr marL="457200" indent="-457200">
              <a:buFont typeface="Wingdings" pitchFamily="2" charset="2"/>
              <a:buChar char="Ø"/>
            </a:pPr>
            <a:r>
              <a:rPr lang="en-US" sz="2800" dirty="0" smtClean="0">
                <a:solidFill>
                  <a:schemeClr val="bg1"/>
                </a:solidFill>
                <a:latin typeface="Century Gothic" pitchFamily="34" charset="0"/>
              </a:rPr>
              <a:t>Recap </a:t>
            </a:r>
            <a:r>
              <a:rPr lang="en-US" sz="2800" dirty="0">
                <a:solidFill>
                  <a:schemeClr val="bg1"/>
                </a:solidFill>
                <a:latin typeface="Century Gothic" pitchFamily="34" charset="0"/>
              </a:rPr>
              <a:t>the main objectives, activities, and expected outcomes of the project.</a:t>
            </a:r>
          </a:p>
          <a:p>
            <a:pPr marL="457200" indent="-457200">
              <a:buFont typeface="Wingdings" pitchFamily="2" charset="2"/>
              <a:buChar char="Ø"/>
            </a:pPr>
            <a:r>
              <a:rPr lang="en-US" sz="2800" dirty="0" smtClean="0">
                <a:solidFill>
                  <a:schemeClr val="bg1"/>
                </a:solidFill>
                <a:latin typeface="Century Gothic" pitchFamily="34" charset="0"/>
              </a:rPr>
              <a:t>Reinforce </a:t>
            </a:r>
            <a:r>
              <a:rPr lang="en-US" sz="2800" dirty="0">
                <a:solidFill>
                  <a:schemeClr val="bg1"/>
                </a:solidFill>
                <a:latin typeface="Century Gothic" pitchFamily="34" charset="0"/>
              </a:rPr>
              <a:t>the significance of addressing the identified need or problem.</a:t>
            </a:r>
          </a:p>
          <a:p>
            <a:pPr marL="457200" indent="-457200">
              <a:buFont typeface="Wingdings" pitchFamily="2" charset="2"/>
              <a:buChar char="Ø"/>
            </a:pPr>
            <a:r>
              <a:rPr lang="en-US" sz="2800" dirty="0" smtClean="0">
                <a:solidFill>
                  <a:schemeClr val="bg1"/>
                </a:solidFill>
                <a:latin typeface="Century Gothic" pitchFamily="34" charset="0"/>
              </a:rPr>
              <a:t>Highlight </a:t>
            </a:r>
            <a:r>
              <a:rPr lang="en-US" sz="2800" dirty="0">
                <a:solidFill>
                  <a:schemeClr val="bg1"/>
                </a:solidFill>
                <a:latin typeface="Century Gothic" pitchFamily="34" charset="0"/>
              </a:rPr>
              <a:t>the potential benefits and impacts of implementing the proposed project.</a:t>
            </a:r>
          </a:p>
          <a:p>
            <a:pPr marL="457200" indent="-457200">
              <a:buFont typeface="Wingdings" pitchFamily="2" charset="2"/>
              <a:buChar char="Ø"/>
            </a:pPr>
            <a:r>
              <a:rPr lang="en-US" sz="2800" dirty="0" smtClean="0">
                <a:solidFill>
                  <a:schemeClr val="bg1"/>
                </a:solidFill>
                <a:latin typeface="Century Gothic" pitchFamily="34" charset="0"/>
              </a:rPr>
              <a:t>Express </a:t>
            </a:r>
            <a:r>
              <a:rPr lang="en-US" sz="2800" dirty="0">
                <a:solidFill>
                  <a:schemeClr val="bg1"/>
                </a:solidFill>
                <a:latin typeface="Century Gothic" pitchFamily="34" charset="0"/>
              </a:rPr>
              <a:t>confidence in the project's feasibility and potential for success.</a:t>
            </a:r>
          </a:p>
          <a:p>
            <a:pPr marL="457200" indent="-457200">
              <a:buFont typeface="Wingdings" pitchFamily="2" charset="2"/>
              <a:buChar char="Ø"/>
            </a:pPr>
            <a:r>
              <a:rPr lang="en-US" sz="2800" dirty="0" smtClean="0">
                <a:solidFill>
                  <a:schemeClr val="bg1"/>
                </a:solidFill>
                <a:latin typeface="Century Gothic" pitchFamily="34" charset="0"/>
              </a:rPr>
              <a:t>Invite </a:t>
            </a:r>
            <a:r>
              <a:rPr lang="en-US" sz="2800" dirty="0">
                <a:solidFill>
                  <a:schemeClr val="bg1"/>
                </a:solidFill>
                <a:latin typeface="Century Gothic" pitchFamily="34" charset="0"/>
              </a:rPr>
              <a:t>feedback and questions from stakeholders  to further strengthen the proposal.</a:t>
            </a: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12.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Conclusion</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2134634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559" y="0"/>
            <a:ext cx="6858000" cy="6858000"/>
          </a:xfrm>
          <a:prstGeom prst="rect">
            <a:avLst/>
          </a:prstGeom>
        </p:spPr>
      </p:pic>
      <p:sp>
        <p:nvSpPr>
          <p:cNvPr id="2" name="任意多边形: 形状 1"/>
          <p:cNvSpPr/>
          <p:nvPr/>
        </p:nvSpPr>
        <p:spPr>
          <a:xfrm>
            <a:off x="2" y="0"/>
            <a:ext cx="4553272" cy="6858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文本框 24"/>
          <p:cNvSpPr txBox="1"/>
          <p:nvPr/>
        </p:nvSpPr>
        <p:spPr>
          <a:xfrm>
            <a:off x="8814435" y="1610360"/>
            <a:ext cx="3250565"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www.kapotive.or.tz</a:t>
            </a:r>
          </a:p>
        </p:txBody>
      </p:sp>
      <p:cxnSp>
        <p:nvCxnSpPr>
          <p:cNvPr id="30" name="直接连接符 29"/>
          <p:cNvCxnSpPr/>
          <p:nvPr/>
        </p:nvCxnSpPr>
        <p:spPr>
          <a:xfrm>
            <a:off x="8494148" y="4247147"/>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8478273" y="5165724"/>
            <a:ext cx="3728720" cy="127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481332" y="6383421"/>
            <a:ext cx="3710305" cy="63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494148" y="2249905"/>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813165" y="3531235"/>
            <a:ext cx="3298825"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sym typeface="+mn-ea"/>
              </a:rPr>
              <a:t>Tel: +255 711 326 789</a:t>
            </a:r>
            <a:endParaRPr lang="en-US" altLang="zh-CN" sz="2000" dirty="0">
              <a:solidFill>
                <a:schemeClr val="tx2"/>
              </a:solidFill>
              <a:latin typeface="Montserrat" charset="0"/>
              <a:ea typeface="+mj-ea"/>
              <a:cs typeface="Montserrat" charset="0"/>
            </a:endParaRPr>
          </a:p>
        </p:txBody>
      </p:sp>
      <p:sp>
        <p:nvSpPr>
          <p:cNvPr id="37" name="文本框 36"/>
          <p:cNvSpPr txBox="1"/>
          <p:nvPr/>
        </p:nvSpPr>
        <p:spPr>
          <a:xfrm>
            <a:off x="8862333" y="4494934"/>
            <a:ext cx="2657830"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Whatsapp Link</a:t>
            </a:r>
          </a:p>
        </p:txBody>
      </p:sp>
      <p:sp>
        <p:nvSpPr>
          <p:cNvPr id="38" name="文本框 37"/>
          <p:cNvSpPr txBox="1"/>
          <p:nvPr/>
        </p:nvSpPr>
        <p:spPr>
          <a:xfrm>
            <a:off x="8796655" y="5289550"/>
            <a:ext cx="3251200" cy="101473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https://chat.whatsapp.com/LqosgEAG6no4qY2RaRPqe2</a:t>
            </a:r>
          </a:p>
        </p:txBody>
      </p:sp>
      <p:cxnSp>
        <p:nvCxnSpPr>
          <p:cNvPr id="12" name="直接连接符 33"/>
          <p:cNvCxnSpPr/>
          <p:nvPr/>
        </p:nvCxnSpPr>
        <p:spPr>
          <a:xfrm>
            <a:off x="8485893" y="3248760"/>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文本框 24"/>
          <p:cNvSpPr txBox="1"/>
          <p:nvPr/>
        </p:nvSpPr>
        <p:spPr>
          <a:xfrm>
            <a:off x="8813165" y="2554605"/>
            <a:ext cx="3250565"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Tel: +255 767 047 621</a:t>
            </a:r>
          </a:p>
        </p:txBody>
      </p:sp>
      <p:cxnSp>
        <p:nvCxnSpPr>
          <p:cNvPr id="3" name="直接连接符 33"/>
          <p:cNvCxnSpPr/>
          <p:nvPr/>
        </p:nvCxnSpPr>
        <p:spPr>
          <a:xfrm>
            <a:off x="8494148" y="1338045"/>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3650" y="394696"/>
            <a:ext cx="4421874" cy="5632311"/>
          </a:xfrm>
          <a:prstGeom prst="rect">
            <a:avLst/>
          </a:prstGeom>
        </p:spPr>
        <p:txBody>
          <a:bodyPr wrap="square">
            <a:spAutoFit/>
          </a:bodyPr>
          <a:lstStyle/>
          <a:p>
            <a:pPr algn="just"/>
            <a:r>
              <a:rPr lang="en-US" b="1" dirty="0" smtClean="0">
                <a:solidFill>
                  <a:schemeClr val="accent4">
                    <a:lumMod val="75000"/>
                  </a:schemeClr>
                </a:solidFill>
                <a:latin typeface="Century Gothic" pitchFamily="34" charset="0"/>
              </a:rPr>
              <a:t>KAPOTIVE </a:t>
            </a:r>
            <a:r>
              <a:rPr lang="en-US" b="1" dirty="0">
                <a:solidFill>
                  <a:schemeClr val="accent4">
                    <a:lumMod val="75000"/>
                  </a:schemeClr>
                </a:solidFill>
                <a:latin typeface="Century Gothic" pitchFamily="34" charset="0"/>
              </a:rPr>
              <a:t>Capacity Building Initiatives offers the following services:</a:t>
            </a:r>
          </a:p>
          <a:p>
            <a:endParaRPr lang="en-US" b="1" dirty="0" smtClean="0">
              <a:solidFill>
                <a:schemeClr val="accent4">
                  <a:lumMod val="75000"/>
                </a:schemeClr>
              </a:solidFill>
              <a:latin typeface="Century Gothic" pitchFamily="34" charset="0"/>
            </a:endParaRPr>
          </a:p>
          <a:p>
            <a:pPr marL="285750" indent="-285750">
              <a:buFont typeface="Wingdings" pitchFamily="2" charset="2"/>
              <a:buChar char="§"/>
            </a:pPr>
            <a:r>
              <a:rPr lang="en-US" b="1" dirty="0" smtClean="0">
                <a:solidFill>
                  <a:schemeClr val="accent4">
                    <a:lumMod val="75000"/>
                  </a:schemeClr>
                </a:solidFill>
                <a:latin typeface="Century Gothic" pitchFamily="34" charset="0"/>
              </a:rPr>
              <a:t>Seminars </a:t>
            </a:r>
            <a:r>
              <a:rPr lang="en-US" b="1" dirty="0">
                <a:solidFill>
                  <a:schemeClr val="accent4">
                    <a:lumMod val="75000"/>
                  </a:schemeClr>
                </a:solidFill>
                <a:latin typeface="Century Gothic" pitchFamily="34" charset="0"/>
              </a:rPr>
              <a:t>and workshops </a:t>
            </a:r>
            <a:r>
              <a:rPr lang="en-US" b="1" dirty="0" smtClean="0">
                <a:solidFill>
                  <a:schemeClr val="accent4">
                    <a:lumMod val="75000"/>
                  </a:schemeClr>
                </a:solidFill>
                <a:latin typeface="Century Gothic" pitchFamily="34" charset="0"/>
              </a:rPr>
              <a:t>facilitation.</a:t>
            </a:r>
            <a:endParaRPr lang="en-US" b="1" dirty="0">
              <a:solidFill>
                <a:schemeClr val="accent4">
                  <a:lumMod val="75000"/>
                </a:schemeClr>
              </a:solidFill>
              <a:latin typeface="Century Gothic" pitchFamily="34" charset="0"/>
            </a:endParaRPr>
          </a:p>
          <a:p>
            <a:pPr marL="285750" indent="-285750">
              <a:buFont typeface="Wingdings" pitchFamily="2" charset="2"/>
              <a:buChar char="§"/>
            </a:pPr>
            <a:r>
              <a:rPr lang="en-US" b="1" dirty="0" smtClean="0">
                <a:solidFill>
                  <a:schemeClr val="accent4">
                    <a:lumMod val="75000"/>
                  </a:schemeClr>
                </a:solidFill>
                <a:latin typeface="Century Gothic" pitchFamily="34" charset="0"/>
              </a:rPr>
              <a:t>Consultancy </a:t>
            </a:r>
            <a:r>
              <a:rPr lang="en-US" b="1" dirty="0">
                <a:solidFill>
                  <a:schemeClr val="accent4">
                    <a:lumMod val="75000"/>
                  </a:schemeClr>
                </a:solidFill>
                <a:latin typeface="Century Gothic" pitchFamily="34" charset="0"/>
              </a:rPr>
              <a:t>in NGOs, CBOs, FBOs establishment, management, compliance, and resource </a:t>
            </a:r>
            <a:r>
              <a:rPr lang="en-US" b="1" dirty="0" smtClean="0">
                <a:solidFill>
                  <a:schemeClr val="accent4">
                    <a:lumMod val="75000"/>
                  </a:schemeClr>
                </a:solidFill>
                <a:latin typeface="Century Gothic" pitchFamily="34" charset="0"/>
              </a:rPr>
              <a:t>mobilization.</a:t>
            </a:r>
            <a:endParaRPr lang="en-US" b="1" dirty="0">
              <a:solidFill>
                <a:schemeClr val="accent4">
                  <a:lumMod val="75000"/>
                </a:schemeClr>
              </a:solidFill>
              <a:latin typeface="Century Gothic" pitchFamily="34" charset="0"/>
            </a:endParaRPr>
          </a:p>
          <a:p>
            <a:pPr marL="285750" indent="-285750">
              <a:buFont typeface="Wingdings" pitchFamily="2" charset="2"/>
              <a:buChar char="§"/>
            </a:pPr>
            <a:r>
              <a:rPr lang="en-US" b="1" dirty="0" smtClean="0">
                <a:solidFill>
                  <a:schemeClr val="accent4">
                    <a:lumMod val="75000"/>
                  </a:schemeClr>
                </a:solidFill>
                <a:latin typeface="Century Gothic" pitchFamily="34" charset="0"/>
              </a:rPr>
              <a:t>Video </a:t>
            </a:r>
            <a:r>
              <a:rPr lang="en-US" b="1" dirty="0">
                <a:solidFill>
                  <a:schemeClr val="accent4">
                    <a:lumMod val="75000"/>
                  </a:schemeClr>
                </a:solidFill>
                <a:latin typeface="Century Gothic" pitchFamily="34" charset="0"/>
              </a:rPr>
              <a:t>documentary production for resource mobilization, adverts, and </a:t>
            </a:r>
            <a:r>
              <a:rPr lang="en-US" b="1" dirty="0" smtClean="0">
                <a:solidFill>
                  <a:schemeClr val="accent4">
                    <a:lumMod val="75000"/>
                  </a:schemeClr>
                </a:solidFill>
                <a:latin typeface="Century Gothic" pitchFamily="34" charset="0"/>
              </a:rPr>
              <a:t>training.</a:t>
            </a:r>
            <a:endParaRPr lang="en-US" b="1" dirty="0">
              <a:solidFill>
                <a:schemeClr val="accent4">
                  <a:lumMod val="75000"/>
                </a:schemeClr>
              </a:solidFill>
              <a:latin typeface="Century Gothic" pitchFamily="34" charset="0"/>
            </a:endParaRPr>
          </a:p>
          <a:p>
            <a:pPr marL="285750" indent="-285750">
              <a:buFont typeface="Wingdings" pitchFamily="2" charset="2"/>
              <a:buChar char="§"/>
            </a:pPr>
            <a:r>
              <a:rPr lang="en-US" b="1" dirty="0" smtClean="0">
                <a:solidFill>
                  <a:schemeClr val="accent4">
                    <a:lumMod val="75000"/>
                  </a:schemeClr>
                </a:solidFill>
                <a:latin typeface="Century Gothic" pitchFamily="34" charset="0"/>
              </a:rPr>
              <a:t>Website </a:t>
            </a:r>
            <a:r>
              <a:rPr lang="en-US" b="1" dirty="0">
                <a:solidFill>
                  <a:schemeClr val="accent4">
                    <a:lumMod val="75000"/>
                  </a:schemeClr>
                </a:solidFill>
                <a:latin typeface="Century Gothic" pitchFamily="34" charset="0"/>
              </a:rPr>
              <a:t>development and management, social media content management, and design of marketing </a:t>
            </a:r>
            <a:r>
              <a:rPr lang="en-US" b="1" dirty="0" smtClean="0">
                <a:solidFill>
                  <a:schemeClr val="accent4">
                    <a:lumMod val="75000"/>
                  </a:schemeClr>
                </a:solidFill>
                <a:latin typeface="Century Gothic" pitchFamily="34" charset="0"/>
              </a:rPr>
              <a:t>materials.</a:t>
            </a:r>
            <a:endParaRPr lang="en-US" b="1" dirty="0">
              <a:solidFill>
                <a:schemeClr val="accent4">
                  <a:lumMod val="75000"/>
                </a:schemeClr>
              </a:solidFill>
              <a:latin typeface="Century Gothic" pitchFamily="34" charset="0"/>
            </a:endParaRPr>
          </a:p>
          <a:p>
            <a:pPr marL="285750" indent="-285750">
              <a:buFont typeface="Wingdings" pitchFamily="2" charset="2"/>
              <a:buChar char="§"/>
            </a:pPr>
            <a:r>
              <a:rPr lang="en-US" b="1" dirty="0" smtClean="0">
                <a:solidFill>
                  <a:schemeClr val="accent4">
                    <a:lumMod val="75000"/>
                  </a:schemeClr>
                </a:solidFill>
                <a:latin typeface="Century Gothic" pitchFamily="34" charset="0"/>
              </a:rPr>
              <a:t>Development </a:t>
            </a:r>
            <a:r>
              <a:rPr lang="en-US" b="1" dirty="0">
                <a:solidFill>
                  <a:schemeClr val="accent4">
                    <a:lumMod val="75000"/>
                  </a:schemeClr>
                </a:solidFill>
                <a:latin typeface="Century Gothic" pitchFamily="34" charset="0"/>
              </a:rPr>
              <a:t>of online monitoring and evaluation </a:t>
            </a:r>
            <a:r>
              <a:rPr lang="en-US" b="1" dirty="0" smtClean="0">
                <a:solidFill>
                  <a:schemeClr val="accent4">
                    <a:lumMod val="75000"/>
                  </a:schemeClr>
                </a:solidFill>
                <a:latin typeface="Century Gothic" pitchFamily="34" charset="0"/>
              </a:rPr>
              <a:t>systems.</a:t>
            </a:r>
            <a:endParaRPr lang="en-US" b="1" dirty="0">
              <a:solidFill>
                <a:schemeClr val="accent4">
                  <a:lumMod val="75000"/>
                </a:schemeClr>
              </a:solidFill>
              <a:latin typeface="Century Gothic" pitchFamily="34" charset="0"/>
            </a:endParaRPr>
          </a:p>
          <a:p>
            <a:pPr marL="285750" indent="-285750">
              <a:buFont typeface="Wingdings" pitchFamily="2" charset="2"/>
              <a:buChar char="§"/>
            </a:pPr>
            <a:r>
              <a:rPr lang="en-US" b="1" dirty="0" smtClean="0">
                <a:solidFill>
                  <a:schemeClr val="accent4">
                    <a:lumMod val="75000"/>
                  </a:schemeClr>
                </a:solidFill>
                <a:latin typeface="Century Gothic" pitchFamily="34" charset="0"/>
              </a:rPr>
              <a:t>Technical </a:t>
            </a:r>
            <a:r>
              <a:rPr lang="en-US" b="1" dirty="0">
                <a:solidFill>
                  <a:schemeClr val="accent4">
                    <a:lumMod val="75000"/>
                  </a:schemeClr>
                </a:solidFill>
                <a:latin typeface="Century Gothic" pitchFamily="34" charset="0"/>
              </a:rPr>
              <a:t>support for compliance-related </a:t>
            </a:r>
            <a:r>
              <a:rPr lang="en-US" b="1" dirty="0" smtClean="0">
                <a:solidFill>
                  <a:schemeClr val="accent4">
                    <a:lumMod val="75000"/>
                  </a:schemeClr>
                </a:solidFill>
                <a:latin typeface="Century Gothic" pitchFamily="34" charset="0"/>
              </a:rPr>
              <a:t>matters.</a:t>
            </a:r>
            <a:r>
              <a:rPr lang="en-US" dirty="0" smtClean="0"/>
              <a:t>.</a:t>
            </a:r>
            <a:endParaRPr lang="en-US" dirty="0"/>
          </a:p>
        </p:txBody>
      </p:sp>
      <p:pic>
        <p:nvPicPr>
          <p:cNvPr id="17" name="Picture 16" descr="Untitled-1.fw"/>
          <p:cNvPicPr>
            <a:picLocks noChangeAspect="1"/>
          </p:cNvPicPr>
          <p:nvPr/>
        </p:nvPicPr>
        <p:blipFill>
          <a:blip r:embed="rId3"/>
          <a:stretch>
            <a:fillRect/>
          </a:stretch>
        </p:blipFill>
        <p:spPr>
          <a:xfrm>
            <a:off x="5156426" y="1809298"/>
            <a:ext cx="2559349" cy="25579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72" name="任意多边形: 形状 71"/>
          <p:cNvSpPr/>
          <p:nvPr/>
        </p:nvSpPr>
        <p:spPr>
          <a:xfrm>
            <a:off x="0" y="-3075305"/>
            <a:ext cx="12192000" cy="9933305"/>
          </a:xfrm>
          <a:custGeom>
            <a:avLst/>
            <a:gdLst>
              <a:gd name="connsiteX0" fmla="*/ 12191997 w 12191999"/>
              <a:gd name="connsiteY0" fmla="*/ 0 h 5732468"/>
              <a:gd name="connsiteX1" fmla="*/ 12191999 w 12191999"/>
              <a:gd name="connsiteY1" fmla="*/ 5230092 h 5732468"/>
              <a:gd name="connsiteX2" fmla="*/ 9489861 w 12191999"/>
              <a:gd name="connsiteY2" fmla="*/ 5732467 h 5732468"/>
              <a:gd name="connsiteX3" fmla="*/ 0 w 12191999"/>
              <a:gd name="connsiteY3" fmla="*/ 5732468 h 5732468"/>
              <a:gd name="connsiteX4" fmla="*/ 2 w 12191999"/>
              <a:gd name="connsiteY4" fmla="*/ 2266708 h 573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5732468">
                <a:moveTo>
                  <a:pt x="12191997" y="0"/>
                </a:moveTo>
                <a:lnTo>
                  <a:pt x="12191999" y="5230092"/>
                </a:lnTo>
                <a:lnTo>
                  <a:pt x="9489861" y="5732467"/>
                </a:lnTo>
                <a:lnTo>
                  <a:pt x="0" y="5732468"/>
                </a:lnTo>
                <a:lnTo>
                  <a:pt x="2" y="2266708"/>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9" name="文本框 8"/>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accent1"/>
                </a:solidFill>
                <a:latin typeface="+mj-lt"/>
              </a:rPr>
              <a:t>PRESENTATION</a:t>
            </a:r>
          </a:p>
          <a:p>
            <a:pPr algn="r"/>
            <a:r>
              <a:rPr lang="en-US" altLang="zh-CN" sz="1200" dirty="0">
                <a:solidFill>
                  <a:schemeClr val="accent1"/>
                </a:solidFill>
                <a:latin typeface="+mj-lt"/>
              </a:rPr>
              <a:t>//SLIDE</a:t>
            </a:r>
            <a:endParaRPr lang="zh-CN" altLang="en-US" sz="1200" dirty="0">
              <a:solidFill>
                <a:schemeClr val="accent1"/>
              </a:solidFill>
              <a:latin typeface="+mj-lt"/>
            </a:endParaRPr>
          </a:p>
        </p:txBody>
      </p:sp>
      <p:sp>
        <p:nvSpPr>
          <p:cNvPr id="64" name="图文框 63"/>
          <p:cNvSpPr/>
          <p:nvPr/>
        </p:nvSpPr>
        <p:spPr>
          <a:xfrm>
            <a:off x="520065" y="1259840"/>
            <a:ext cx="10927080" cy="5469890"/>
          </a:xfrm>
          <a:prstGeom prst="frame">
            <a:avLst>
              <a:gd name="adj1" fmla="val 4156"/>
            </a:avLst>
          </a:prstGeom>
          <a:solidFill>
            <a:schemeClr val="accent4">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874713" y="401140"/>
            <a:ext cx="2700609" cy="261610"/>
            <a:chOff x="537444" y="535301"/>
            <a:chExt cx="2700609" cy="261610"/>
          </a:xfrm>
        </p:grpSpPr>
        <p:sp>
          <p:nvSpPr>
            <p:cNvPr id="27" name="文本框 26"/>
            <p:cNvSpPr txBox="1"/>
            <p:nvPr/>
          </p:nvSpPr>
          <p:spPr>
            <a:xfrm>
              <a:off x="537444" y="535301"/>
              <a:ext cx="2366683" cy="229870"/>
            </a:xfrm>
            <a:prstGeom prst="rect">
              <a:avLst/>
            </a:prstGeom>
            <a:no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rPr>
                <a:t>YOUR LOGO</a:t>
              </a:r>
            </a:p>
          </p:txBody>
        </p:sp>
        <p:sp>
          <p:nvSpPr>
            <p:cNvPr id="28" name="文本框 27"/>
            <p:cNvSpPr txBox="1"/>
            <p:nvPr/>
          </p:nvSpPr>
          <p:spPr>
            <a:xfrm>
              <a:off x="1547301" y="535301"/>
              <a:ext cx="1690752" cy="261610"/>
            </a:xfrm>
            <a:prstGeom prst="rect">
              <a:avLst/>
            </a:prstGeom>
            <a:noFill/>
          </p:spPr>
          <p:txBody>
            <a:bodyPr wrap="square">
              <a:spAutoFit/>
            </a:bodyPr>
            <a:lstStyle/>
            <a:p>
              <a:r>
                <a:rPr lang="en-US" altLang="zh-CN" sz="1100" dirty="0"/>
                <a:t>WPS  TEMPLATE</a:t>
              </a:r>
            </a:p>
          </p:txBody>
        </p:sp>
        <p:cxnSp>
          <p:nvCxnSpPr>
            <p:cNvPr id="29" name="直接连接符 28"/>
            <p:cNvCxnSpPr/>
            <p:nvPr/>
          </p:nvCxnSpPr>
          <p:spPr>
            <a:xfrm>
              <a:off x="1549100" y="570155"/>
              <a:ext cx="0" cy="16136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26"/>
          <p:cNvSpPr txBox="1"/>
          <p:nvPr>
            <p:custDataLst>
              <p:tags r:id="rId2"/>
            </p:custDataLst>
          </p:nvPr>
        </p:nvSpPr>
        <p:spPr>
          <a:xfrm>
            <a:off x="1412240" y="400685"/>
            <a:ext cx="9986645" cy="553085"/>
          </a:xfrm>
          <a:prstGeom prst="rect">
            <a:avLst/>
          </a:prstGeom>
          <a:solidFill>
            <a:schemeClr val="accent4">
              <a:lumMod val="75000"/>
            </a:schemeClr>
          </a:solid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algn="ctr" fontAlgn="t"/>
            <a:r>
              <a:rPr lang="en-US" altLang="zh-CN" sz="3000" dirty="0" smtClean="0">
                <a:solidFill>
                  <a:schemeClr val="bg1"/>
                </a:solidFill>
                <a:effectLst>
                  <a:outerShdw blurRad="38100" dist="19050" dir="2700000" algn="tl" rotWithShape="0">
                    <a:schemeClr val="dk1">
                      <a:alpha val="40000"/>
                    </a:schemeClr>
                  </a:outerShdw>
                </a:effectLst>
                <a:latin typeface="Century Gothic" panose="020B0502020202020204" charset="0"/>
                <a:cs typeface="Century Gothic" panose="020B0502020202020204" charset="0"/>
                <a:sym typeface="+mn-ea"/>
              </a:rPr>
              <a:t>Conti..</a:t>
            </a:r>
            <a:endParaRPr lang="en-US" altLang="zh-CN" sz="3000" dirty="0">
              <a:solidFill>
                <a:schemeClr val="bg1"/>
              </a:solidFill>
              <a:effectLst>
                <a:outerShdw blurRad="38100" dist="19050" dir="2700000" algn="tl" rotWithShape="0">
                  <a:schemeClr val="dk1">
                    <a:alpha val="40000"/>
                  </a:schemeClr>
                </a:outerShdw>
              </a:effectLst>
              <a:latin typeface="Century Gothic" panose="020B0502020202020204" charset="0"/>
              <a:cs typeface="Century Gothic" panose="020B0502020202020204" charset="0"/>
              <a:sym typeface="+mn-ea"/>
            </a:endParaRPr>
          </a:p>
        </p:txBody>
      </p:sp>
      <p:pic>
        <p:nvPicPr>
          <p:cNvPr id="8" name="Picture 7" descr="Untitled-1.fw"/>
          <p:cNvPicPr>
            <a:picLocks noChangeAspect="1"/>
          </p:cNvPicPr>
          <p:nvPr/>
        </p:nvPicPr>
        <p:blipFill>
          <a:blip r:embed="rId4"/>
          <a:stretch>
            <a:fillRect/>
          </a:stretch>
        </p:blipFill>
        <p:spPr>
          <a:xfrm>
            <a:off x="325120" y="102235"/>
            <a:ext cx="1191895" cy="1191260"/>
          </a:xfrm>
          <a:prstGeom prst="rect">
            <a:avLst/>
          </a:prstGeom>
        </p:spPr>
      </p:pic>
      <p:sp>
        <p:nvSpPr>
          <p:cNvPr id="25" name="文本框 2"/>
          <p:cNvSpPr txBox="1"/>
          <p:nvPr/>
        </p:nvSpPr>
        <p:spPr>
          <a:xfrm>
            <a:off x="907419" y="1392864"/>
            <a:ext cx="10256449" cy="4812030"/>
          </a:xfrm>
          <a:prstGeom prst="rect">
            <a:avLst/>
          </a:prstGeom>
          <a:noFill/>
        </p:spPr>
        <p:txBody>
          <a:bodyPr wrap="square">
            <a:noAutofit/>
          </a:bodyPr>
          <a:lstStyle/>
          <a:p>
            <a:pPr algn="just"/>
            <a:r>
              <a:rPr lang="en-US" sz="2900" dirty="0">
                <a:solidFill>
                  <a:schemeClr val="bg1"/>
                </a:solidFill>
                <a:latin typeface="Century Gothic" pitchFamily="34" charset="0"/>
              </a:rPr>
              <a:t>Join us as we delve into the essentials of crafting compelling project proposals that resonate with potential funders and partners, ultimately driving positive impact and sustainable change</a:t>
            </a:r>
            <a:r>
              <a:rPr lang="en-US" sz="2900" dirty="0" smtClean="0">
                <a:solidFill>
                  <a:schemeClr val="bg1"/>
                </a:solidFill>
                <a:latin typeface="Century Gothic" pitchFamily="34" charset="0"/>
              </a:rPr>
              <a:t>.</a:t>
            </a:r>
          </a:p>
          <a:p>
            <a:pPr algn="just"/>
            <a:endParaRPr lang="en-US" sz="2900" dirty="0">
              <a:solidFill>
                <a:schemeClr val="bg1"/>
              </a:solidFill>
              <a:latin typeface="Century Gothic" pitchFamily="34" charset="0"/>
            </a:endParaRPr>
          </a:p>
          <a:p>
            <a:pPr algn="just"/>
            <a:r>
              <a:rPr lang="en-US" sz="2900" dirty="0">
                <a:solidFill>
                  <a:schemeClr val="bg1"/>
                </a:solidFill>
                <a:latin typeface="Century Gothic" pitchFamily="34" charset="0"/>
              </a:rPr>
              <a:t>It should be noted that most organizations nowadays have clearly stipulated project proposal forms, but the outline we provide will guide you to effectively gather the required information. </a:t>
            </a:r>
            <a:r>
              <a:rPr lang="en-US" sz="2900" dirty="0" smtClean="0">
                <a:solidFill>
                  <a:schemeClr val="bg1"/>
                </a:solidFill>
                <a:latin typeface="Century Gothic" pitchFamily="34" charset="0"/>
              </a:rPr>
              <a:t>Preparing </a:t>
            </a:r>
            <a:r>
              <a:rPr lang="en-US" sz="2900" dirty="0">
                <a:solidFill>
                  <a:schemeClr val="bg1"/>
                </a:solidFill>
                <a:latin typeface="Century Gothic" pitchFamily="34" charset="0"/>
              </a:rPr>
              <a:t>a good project proposal requires careful planning and attention to detail. </a:t>
            </a:r>
          </a:p>
        </p:txBody>
      </p:sp>
      <p:grpSp>
        <p:nvGrpSpPr>
          <p:cNvPr id="12" name="Group 11"/>
          <p:cNvGrpSpPr/>
          <p:nvPr/>
        </p:nvGrpSpPr>
        <p:grpSpPr>
          <a:xfrm>
            <a:off x="0" y="6263640"/>
            <a:ext cx="12192000" cy="594360"/>
            <a:chOff x="0" y="6263640"/>
            <a:chExt cx="12192000" cy="594360"/>
          </a:xfrm>
          <a:solidFill>
            <a:schemeClr val="accent4">
              <a:lumMod val="75000"/>
            </a:schemeClr>
          </a:solidFill>
        </p:grpSpPr>
        <p:sp>
          <p:nvSpPr>
            <p:cNvPr id="13"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4"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2507170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72" name="任意多边形: 形状 71"/>
          <p:cNvSpPr/>
          <p:nvPr/>
        </p:nvSpPr>
        <p:spPr>
          <a:xfrm>
            <a:off x="0" y="-3075305"/>
            <a:ext cx="12192000" cy="9933305"/>
          </a:xfrm>
          <a:custGeom>
            <a:avLst/>
            <a:gdLst>
              <a:gd name="connsiteX0" fmla="*/ 12191997 w 12191999"/>
              <a:gd name="connsiteY0" fmla="*/ 0 h 5732468"/>
              <a:gd name="connsiteX1" fmla="*/ 12191999 w 12191999"/>
              <a:gd name="connsiteY1" fmla="*/ 5230092 h 5732468"/>
              <a:gd name="connsiteX2" fmla="*/ 9489861 w 12191999"/>
              <a:gd name="connsiteY2" fmla="*/ 5732467 h 5732468"/>
              <a:gd name="connsiteX3" fmla="*/ 0 w 12191999"/>
              <a:gd name="connsiteY3" fmla="*/ 5732468 h 5732468"/>
              <a:gd name="connsiteX4" fmla="*/ 2 w 12191999"/>
              <a:gd name="connsiteY4" fmla="*/ 2266708 h 573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5732468">
                <a:moveTo>
                  <a:pt x="12191997" y="0"/>
                </a:moveTo>
                <a:lnTo>
                  <a:pt x="12191999" y="5230092"/>
                </a:lnTo>
                <a:lnTo>
                  <a:pt x="9489861" y="5732467"/>
                </a:lnTo>
                <a:lnTo>
                  <a:pt x="0" y="5732468"/>
                </a:lnTo>
                <a:lnTo>
                  <a:pt x="2" y="2266708"/>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9" name="文本框 8"/>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accent1"/>
                </a:solidFill>
                <a:latin typeface="+mj-lt"/>
              </a:rPr>
              <a:t>PRESENTATION</a:t>
            </a:r>
          </a:p>
          <a:p>
            <a:pPr algn="r"/>
            <a:r>
              <a:rPr lang="en-US" altLang="zh-CN" sz="1200" dirty="0">
                <a:solidFill>
                  <a:schemeClr val="accent1"/>
                </a:solidFill>
                <a:latin typeface="+mj-lt"/>
              </a:rPr>
              <a:t>//SLIDE</a:t>
            </a:r>
            <a:endParaRPr lang="zh-CN" altLang="en-US" sz="1200" dirty="0">
              <a:solidFill>
                <a:schemeClr val="accent1"/>
              </a:solidFill>
              <a:latin typeface="+mj-lt"/>
            </a:endParaRPr>
          </a:p>
        </p:txBody>
      </p:sp>
      <p:sp>
        <p:nvSpPr>
          <p:cNvPr id="64" name="图文框 63"/>
          <p:cNvSpPr/>
          <p:nvPr/>
        </p:nvSpPr>
        <p:spPr>
          <a:xfrm>
            <a:off x="520065" y="1259840"/>
            <a:ext cx="10927080" cy="5469890"/>
          </a:xfrm>
          <a:prstGeom prst="frame">
            <a:avLst>
              <a:gd name="adj1" fmla="val 4156"/>
            </a:avLst>
          </a:prstGeom>
          <a:solidFill>
            <a:schemeClr val="accent4">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874713" y="401140"/>
            <a:ext cx="2700609" cy="261610"/>
            <a:chOff x="537444" y="535301"/>
            <a:chExt cx="2700609" cy="261610"/>
          </a:xfrm>
        </p:grpSpPr>
        <p:sp>
          <p:nvSpPr>
            <p:cNvPr id="27" name="文本框 26"/>
            <p:cNvSpPr txBox="1"/>
            <p:nvPr/>
          </p:nvSpPr>
          <p:spPr>
            <a:xfrm>
              <a:off x="537444" y="535301"/>
              <a:ext cx="2366683" cy="229870"/>
            </a:xfrm>
            <a:prstGeom prst="rect">
              <a:avLst/>
            </a:prstGeom>
            <a:no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rPr>
                <a:t>YOUR LOGO</a:t>
              </a:r>
            </a:p>
          </p:txBody>
        </p:sp>
        <p:sp>
          <p:nvSpPr>
            <p:cNvPr id="28" name="文本框 27"/>
            <p:cNvSpPr txBox="1"/>
            <p:nvPr/>
          </p:nvSpPr>
          <p:spPr>
            <a:xfrm>
              <a:off x="1547301" y="535301"/>
              <a:ext cx="1690752" cy="261610"/>
            </a:xfrm>
            <a:prstGeom prst="rect">
              <a:avLst/>
            </a:prstGeom>
            <a:noFill/>
          </p:spPr>
          <p:txBody>
            <a:bodyPr wrap="square">
              <a:spAutoFit/>
            </a:bodyPr>
            <a:lstStyle/>
            <a:p>
              <a:r>
                <a:rPr lang="en-US" altLang="zh-CN" sz="1100" dirty="0"/>
                <a:t>WPS  TEMPLATE</a:t>
              </a:r>
            </a:p>
          </p:txBody>
        </p:sp>
        <p:cxnSp>
          <p:nvCxnSpPr>
            <p:cNvPr id="29" name="直接连接符 28"/>
            <p:cNvCxnSpPr/>
            <p:nvPr/>
          </p:nvCxnSpPr>
          <p:spPr>
            <a:xfrm>
              <a:off x="1549100" y="570155"/>
              <a:ext cx="0" cy="16136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26"/>
          <p:cNvSpPr txBox="1"/>
          <p:nvPr>
            <p:custDataLst>
              <p:tags r:id="rId2"/>
            </p:custDataLst>
          </p:nvPr>
        </p:nvSpPr>
        <p:spPr>
          <a:xfrm>
            <a:off x="1412240" y="400685"/>
            <a:ext cx="9986645" cy="553085"/>
          </a:xfrm>
          <a:prstGeom prst="rect">
            <a:avLst/>
          </a:prstGeom>
          <a:solidFill>
            <a:schemeClr val="accent4">
              <a:lumMod val="75000"/>
            </a:schemeClr>
          </a:solid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algn="ctr" fontAlgn="t"/>
            <a:r>
              <a:rPr lang="en-US" altLang="zh-CN" sz="3000" dirty="0" smtClean="0">
                <a:solidFill>
                  <a:schemeClr val="bg1"/>
                </a:solidFill>
                <a:effectLst>
                  <a:outerShdw blurRad="38100" dist="19050" dir="2700000" algn="tl" rotWithShape="0">
                    <a:schemeClr val="dk1">
                      <a:alpha val="40000"/>
                    </a:schemeClr>
                  </a:outerShdw>
                </a:effectLst>
                <a:latin typeface="Century Gothic" panose="020B0502020202020204" charset="0"/>
                <a:cs typeface="Century Gothic" panose="020B0502020202020204" charset="0"/>
                <a:sym typeface="+mn-ea"/>
              </a:rPr>
              <a:t>Components of Project Proposal:</a:t>
            </a:r>
            <a:endParaRPr lang="en-US" altLang="zh-CN" sz="3000" dirty="0">
              <a:solidFill>
                <a:schemeClr val="bg1"/>
              </a:solidFill>
              <a:effectLst>
                <a:outerShdw blurRad="38100" dist="19050" dir="2700000" algn="tl" rotWithShape="0">
                  <a:schemeClr val="dk1">
                    <a:alpha val="40000"/>
                  </a:schemeClr>
                </a:outerShdw>
              </a:effectLst>
              <a:latin typeface="Century Gothic" panose="020B0502020202020204" charset="0"/>
              <a:cs typeface="Century Gothic" panose="020B0502020202020204" charset="0"/>
              <a:sym typeface="+mn-ea"/>
            </a:endParaRPr>
          </a:p>
        </p:txBody>
      </p:sp>
      <p:pic>
        <p:nvPicPr>
          <p:cNvPr id="8" name="Picture 7" descr="Untitled-1.fw"/>
          <p:cNvPicPr>
            <a:picLocks noChangeAspect="1"/>
          </p:cNvPicPr>
          <p:nvPr/>
        </p:nvPicPr>
        <p:blipFill>
          <a:blip r:embed="rId4"/>
          <a:stretch>
            <a:fillRect/>
          </a:stretch>
        </p:blipFill>
        <p:spPr>
          <a:xfrm>
            <a:off x="325120" y="102235"/>
            <a:ext cx="1191895" cy="1191260"/>
          </a:xfrm>
          <a:prstGeom prst="rect">
            <a:avLst/>
          </a:prstGeom>
        </p:spPr>
      </p:pic>
      <p:sp>
        <p:nvSpPr>
          <p:cNvPr id="25" name="文本框 2"/>
          <p:cNvSpPr txBox="1"/>
          <p:nvPr/>
        </p:nvSpPr>
        <p:spPr>
          <a:xfrm>
            <a:off x="1031874" y="1406512"/>
            <a:ext cx="10004425" cy="4812030"/>
          </a:xfrm>
          <a:prstGeom prst="rect">
            <a:avLst/>
          </a:prstGeom>
          <a:noFill/>
        </p:spPr>
        <p:txBody>
          <a:bodyPr wrap="square">
            <a:noAutofit/>
          </a:bodyPr>
          <a:lstStyle/>
          <a:p>
            <a:pPr algn="just"/>
            <a:r>
              <a:rPr lang="en-US" sz="2800" dirty="0" smtClean="0">
                <a:solidFill>
                  <a:schemeClr val="bg1"/>
                </a:solidFill>
                <a:latin typeface="Century Gothic" pitchFamily="34" charset="0"/>
              </a:rPr>
              <a:t>When </a:t>
            </a:r>
            <a:r>
              <a:rPr lang="en-US" sz="2800" dirty="0">
                <a:solidFill>
                  <a:schemeClr val="bg1"/>
                </a:solidFill>
                <a:latin typeface="Century Gothic" pitchFamily="34" charset="0"/>
              </a:rPr>
              <a:t>preparing a good project proposal, it is important to tailor your approach to the specific needs of your target audience or stakeholders. Be clear, concise, and persuasive in your writing, focusing on the relevance and potential impact of your project. Consider engaging stakeholders early on, conducting thorough research, and ensuring that your proposal is well-organized and addresses all the key components effectively</a:t>
            </a:r>
            <a:r>
              <a:rPr lang="en-US" sz="2800" dirty="0" smtClean="0">
                <a:solidFill>
                  <a:schemeClr val="bg1"/>
                </a:solidFill>
                <a:latin typeface="Century Gothic" pitchFamily="34" charset="0"/>
              </a:rPr>
              <a:t>.</a:t>
            </a:r>
          </a:p>
          <a:p>
            <a:pPr algn="just"/>
            <a:endParaRPr lang="en-US" sz="2800" dirty="0">
              <a:solidFill>
                <a:schemeClr val="bg1"/>
              </a:solidFill>
              <a:latin typeface="Century Gothic" pitchFamily="34" charset="0"/>
            </a:endParaRPr>
          </a:p>
          <a:p>
            <a:pPr algn="just"/>
            <a:r>
              <a:rPr lang="en-US" sz="2800" dirty="0">
                <a:solidFill>
                  <a:schemeClr val="bg1"/>
                </a:solidFill>
                <a:latin typeface="Century Gothic" pitchFamily="34" charset="0"/>
              </a:rPr>
              <a:t>To help us understand better, let us give a brief description of each project component:</a:t>
            </a:r>
          </a:p>
        </p:txBody>
      </p:sp>
      <p:grpSp>
        <p:nvGrpSpPr>
          <p:cNvPr id="12" name="Group 11"/>
          <p:cNvGrpSpPr/>
          <p:nvPr/>
        </p:nvGrpSpPr>
        <p:grpSpPr>
          <a:xfrm>
            <a:off x="0" y="6263640"/>
            <a:ext cx="12192000" cy="594360"/>
            <a:chOff x="0" y="6263640"/>
            <a:chExt cx="12192000" cy="594360"/>
          </a:xfrm>
          <a:solidFill>
            <a:schemeClr val="accent4">
              <a:lumMod val="75000"/>
            </a:schemeClr>
          </a:solidFill>
        </p:grpSpPr>
        <p:sp>
          <p:nvSpPr>
            <p:cNvPr id="13"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4"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3386097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063" y="-172579"/>
            <a:ext cx="7132937" cy="7132937"/>
          </a:xfrm>
          <a:prstGeom prst="rect">
            <a:avLst/>
          </a:prstGeom>
        </p:spPr>
      </p:pic>
      <p:sp>
        <p:nvSpPr>
          <p:cNvPr id="2" name="任意多边形: 形状 1"/>
          <p:cNvSpPr/>
          <p:nvPr/>
        </p:nvSpPr>
        <p:spPr>
          <a:xfrm>
            <a:off x="-636" y="915669"/>
            <a:ext cx="10318343" cy="5225823"/>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260349" y="1108737"/>
            <a:ext cx="9893585" cy="4882632"/>
          </a:xfrm>
          <a:prstGeom prst="rect">
            <a:avLst/>
          </a:prstGeom>
          <a:noFill/>
          <a:ln w="9525">
            <a:noFill/>
          </a:ln>
        </p:spPr>
        <p:txBody>
          <a:bodyPr>
            <a:noAutofit/>
          </a:bodyPr>
          <a:lstStyle/>
          <a:p>
            <a:pPr algn="just"/>
            <a:r>
              <a:rPr lang="en-US" sz="2700" dirty="0">
                <a:solidFill>
                  <a:schemeClr val="bg1"/>
                </a:solidFill>
                <a:latin typeface="Century Gothic" pitchFamily="34" charset="0"/>
              </a:rPr>
              <a:t>This is the name of the project, which should be clear, concise, and reflect the essence of the project.</a:t>
            </a:r>
          </a:p>
          <a:p>
            <a:pPr marL="457200" indent="-457200" algn="just">
              <a:buFont typeface="Wingdings" pitchFamily="2" charset="2"/>
              <a:buChar char="Ø"/>
            </a:pPr>
            <a:r>
              <a:rPr lang="en-US" sz="2700" b="1" dirty="0" smtClean="0">
                <a:solidFill>
                  <a:schemeClr val="bg1"/>
                </a:solidFill>
                <a:latin typeface="Century Gothic" pitchFamily="34" charset="0"/>
              </a:rPr>
              <a:t>Clear </a:t>
            </a:r>
            <a:r>
              <a:rPr lang="en-US" sz="2700" b="1" dirty="0">
                <a:solidFill>
                  <a:schemeClr val="bg1"/>
                </a:solidFill>
                <a:latin typeface="Century Gothic" pitchFamily="34" charset="0"/>
              </a:rPr>
              <a:t>and concise: </a:t>
            </a:r>
            <a:r>
              <a:rPr lang="en-US" sz="2700" dirty="0">
                <a:solidFill>
                  <a:schemeClr val="bg1"/>
                </a:solidFill>
                <a:latin typeface="Century Gothic" pitchFamily="34" charset="0"/>
              </a:rPr>
              <a:t>Make sure the title accurately reflects the essence of the project.</a:t>
            </a:r>
          </a:p>
          <a:p>
            <a:pPr marL="457200" indent="-457200" algn="just">
              <a:buFont typeface="Wingdings" pitchFamily="2" charset="2"/>
              <a:buChar char="Ø"/>
            </a:pPr>
            <a:r>
              <a:rPr lang="en-US" sz="2700" b="1" dirty="0" smtClean="0">
                <a:solidFill>
                  <a:schemeClr val="bg1"/>
                </a:solidFill>
                <a:latin typeface="Century Gothic" pitchFamily="34" charset="0"/>
              </a:rPr>
              <a:t>Impactful</a:t>
            </a:r>
            <a:r>
              <a:rPr lang="en-US" sz="2700" b="1" dirty="0">
                <a:solidFill>
                  <a:schemeClr val="bg1"/>
                </a:solidFill>
                <a:latin typeface="Century Gothic" pitchFamily="34" charset="0"/>
              </a:rPr>
              <a:t>: </a:t>
            </a:r>
            <a:r>
              <a:rPr lang="en-US" sz="2700" dirty="0">
                <a:solidFill>
                  <a:schemeClr val="bg1"/>
                </a:solidFill>
                <a:latin typeface="Century Gothic" pitchFamily="34" charset="0"/>
              </a:rPr>
              <a:t>Choose a title that captures the attention of the reader and conveys the significance of the </a:t>
            </a:r>
            <a:r>
              <a:rPr lang="en-US" sz="2700" dirty="0" smtClean="0">
                <a:solidFill>
                  <a:schemeClr val="bg1"/>
                </a:solidFill>
                <a:latin typeface="Century Gothic" pitchFamily="34" charset="0"/>
              </a:rPr>
              <a:t>project.</a:t>
            </a:r>
          </a:p>
          <a:p>
            <a:pPr marL="457200" indent="-457200" algn="just">
              <a:buFont typeface="Wingdings" pitchFamily="2" charset="2"/>
              <a:buChar char="Ø"/>
            </a:pPr>
            <a:r>
              <a:rPr lang="en-US" sz="2700" b="1" dirty="0" smtClean="0">
                <a:solidFill>
                  <a:schemeClr val="bg1"/>
                </a:solidFill>
                <a:latin typeface="Century Gothic" pitchFamily="34" charset="0"/>
              </a:rPr>
              <a:t>Relevant</a:t>
            </a:r>
            <a:r>
              <a:rPr lang="en-US" sz="2700" b="1" dirty="0">
                <a:solidFill>
                  <a:schemeClr val="bg1"/>
                </a:solidFill>
                <a:latin typeface="Century Gothic" pitchFamily="34" charset="0"/>
              </a:rPr>
              <a:t>: </a:t>
            </a:r>
            <a:r>
              <a:rPr lang="en-US" sz="2700" dirty="0">
                <a:solidFill>
                  <a:schemeClr val="bg1"/>
                </a:solidFill>
                <a:latin typeface="Century Gothic" pitchFamily="34" charset="0"/>
              </a:rPr>
              <a:t>Ensure the title aligns with the project's objectives and scope.</a:t>
            </a:r>
          </a:p>
          <a:p>
            <a:pPr marL="457200" indent="-457200" algn="just">
              <a:buFont typeface="Wingdings" pitchFamily="2" charset="2"/>
              <a:buChar char="Ø"/>
            </a:pPr>
            <a:r>
              <a:rPr lang="en-US" sz="2700" b="1" dirty="0" smtClean="0">
                <a:solidFill>
                  <a:schemeClr val="bg1"/>
                </a:solidFill>
                <a:latin typeface="Century Gothic" pitchFamily="34" charset="0"/>
              </a:rPr>
              <a:t>Avoid Jargon</a:t>
            </a:r>
            <a:r>
              <a:rPr lang="en-US" sz="2700" b="1" dirty="0">
                <a:solidFill>
                  <a:schemeClr val="bg1"/>
                </a:solidFill>
                <a:latin typeface="Century Gothic" pitchFamily="34" charset="0"/>
              </a:rPr>
              <a:t>: </a:t>
            </a:r>
            <a:r>
              <a:rPr lang="en-US" sz="2700" dirty="0">
                <a:solidFill>
                  <a:schemeClr val="bg1"/>
                </a:solidFill>
                <a:latin typeface="Century Gothic" pitchFamily="34" charset="0"/>
              </a:rPr>
              <a:t>Use language that is easily understandable to a wide </a:t>
            </a:r>
            <a:r>
              <a:rPr lang="en-US" sz="2700" dirty="0" smtClean="0">
                <a:solidFill>
                  <a:schemeClr val="bg1"/>
                </a:solidFill>
                <a:latin typeface="Century Gothic" pitchFamily="34" charset="0"/>
              </a:rPr>
              <a:t>audience.</a:t>
            </a:r>
          </a:p>
          <a:p>
            <a:pPr marL="457200" indent="-457200" algn="just">
              <a:buFont typeface="Wingdings" pitchFamily="2" charset="2"/>
              <a:buChar char="Ø"/>
            </a:pPr>
            <a:r>
              <a:rPr lang="en-US" sz="2700" b="1" dirty="0" smtClean="0">
                <a:solidFill>
                  <a:schemeClr val="bg1"/>
                </a:solidFill>
                <a:latin typeface="Century Gothic" pitchFamily="34" charset="0"/>
              </a:rPr>
              <a:t>Inspiring</a:t>
            </a:r>
            <a:r>
              <a:rPr lang="en-US" sz="2700" b="1" dirty="0">
                <a:solidFill>
                  <a:schemeClr val="bg1"/>
                </a:solidFill>
                <a:latin typeface="Century Gothic" pitchFamily="34" charset="0"/>
              </a:rPr>
              <a:t>: </a:t>
            </a:r>
            <a:r>
              <a:rPr lang="en-US" sz="2700" dirty="0">
                <a:solidFill>
                  <a:schemeClr val="bg1"/>
                </a:solidFill>
                <a:latin typeface="Century Gothic" pitchFamily="34" charset="0"/>
              </a:rPr>
              <a:t>Aim for a title that motivates stakeholders to learn more about the project.</a:t>
            </a:r>
          </a:p>
        </p:txBody>
      </p:sp>
      <p:sp>
        <p:nvSpPr>
          <p:cNvPr id="10" name="文本框 26"/>
          <p:cNvSpPr txBox="1"/>
          <p:nvPr>
            <p:custDataLst>
              <p:tags r:id="rId1"/>
            </p:custDataLst>
          </p:nvPr>
        </p:nvSpPr>
        <p:spPr>
          <a:xfrm>
            <a:off x="1418920" y="267639"/>
            <a:ext cx="10932303"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2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2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01. </a:t>
            </a:r>
            <a:r>
              <a:rPr lang="en-US" altLang="zh-CN" sz="32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PROJECT TITLE</a:t>
            </a:r>
            <a:endParaRPr lang="en-US" altLang="zh-CN" sz="32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1841792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198" y="-213522"/>
            <a:ext cx="7025802" cy="7025802"/>
          </a:xfrm>
          <a:prstGeom prst="rect">
            <a:avLst/>
          </a:prstGeom>
        </p:spPr>
      </p:pic>
      <p:sp>
        <p:nvSpPr>
          <p:cNvPr id="2" name="任意多边形: 形状 1"/>
          <p:cNvSpPr/>
          <p:nvPr/>
        </p:nvSpPr>
        <p:spPr>
          <a:xfrm>
            <a:off x="-636" y="915669"/>
            <a:ext cx="10318343" cy="5225823"/>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260349" y="1108737"/>
            <a:ext cx="9811699" cy="4882632"/>
          </a:xfrm>
          <a:prstGeom prst="rect">
            <a:avLst/>
          </a:prstGeom>
          <a:noFill/>
          <a:ln w="9525">
            <a:noFill/>
          </a:ln>
        </p:spPr>
        <p:txBody>
          <a:bodyPr>
            <a:noAutofit/>
          </a:bodyPr>
          <a:lstStyle/>
          <a:p>
            <a:pPr algn="just"/>
            <a:r>
              <a:rPr lang="en-US" sz="2800" dirty="0">
                <a:solidFill>
                  <a:schemeClr val="bg1"/>
                </a:solidFill>
                <a:latin typeface="Century Gothic" pitchFamily="34" charset="0"/>
              </a:rPr>
              <a:t>This is where you introduce the proposal by providing background information on the issue or project you are proposing.</a:t>
            </a:r>
          </a:p>
          <a:p>
            <a:pPr marL="457200" indent="-457200" algn="just">
              <a:buFont typeface="Wingdings" pitchFamily="2" charset="2"/>
              <a:buChar char="Ø"/>
            </a:pPr>
            <a:r>
              <a:rPr lang="en-US" sz="2800" dirty="0" smtClean="0">
                <a:solidFill>
                  <a:schemeClr val="bg1"/>
                </a:solidFill>
                <a:latin typeface="Century Gothic" pitchFamily="34" charset="0"/>
              </a:rPr>
              <a:t>It </a:t>
            </a:r>
            <a:r>
              <a:rPr lang="en-US" sz="2800" dirty="0">
                <a:solidFill>
                  <a:schemeClr val="bg1"/>
                </a:solidFill>
                <a:latin typeface="Century Gothic" pitchFamily="34" charset="0"/>
              </a:rPr>
              <a:t>should clearly outline the purpose and scope of the proposal.</a:t>
            </a:r>
          </a:p>
          <a:p>
            <a:pPr marL="457200" indent="-457200" algn="just">
              <a:buFont typeface="Wingdings" pitchFamily="2" charset="2"/>
              <a:buChar char="Ø"/>
            </a:pPr>
            <a:r>
              <a:rPr lang="en-US" sz="2800" b="1" dirty="0" smtClean="0">
                <a:solidFill>
                  <a:schemeClr val="bg1"/>
                </a:solidFill>
                <a:latin typeface="Century Gothic" pitchFamily="34" charset="0"/>
              </a:rPr>
              <a:t>Context </a:t>
            </a:r>
            <a:r>
              <a:rPr lang="en-US" sz="2800" b="1" dirty="0">
                <a:solidFill>
                  <a:schemeClr val="bg1"/>
                </a:solidFill>
                <a:latin typeface="Century Gothic" pitchFamily="34" charset="0"/>
              </a:rPr>
              <a:t>setting: </a:t>
            </a:r>
            <a:r>
              <a:rPr lang="en-US" sz="2800" dirty="0">
                <a:solidFill>
                  <a:schemeClr val="bg1"/>
                </a:solidFill>
                <a:latin typeface="Century Gothic" pitchFamily="34" charset="0"/>
              </a:rPr>
              <a:t>Clearly establish the background and context of the project.</a:t>
            </a:r>
          </a:p>
          <a:p>
            <a:pPr marL="457200" indent="-457200" algn="just">
              <a:buFont typeface="Wingdings" pitchFamily="2" charset="2"/>
              <a:buChar char="Ø"/>
            </a:pPr>
            <a:r>
              <a:rPr lang="en-US" sz="2800" b="1" dirty="0" smtClean="0">
                <a:solidFill>
                  <a:schemeClr val="bg1"/>
                </a:solidFill>
                <a:latin typeface="Century Gothic" pitchFamily="34" charset="0"/>
              </a:rPr>
              <a:t>Genesis </a:t>
            </a:r>
            <a:r>
              <a:rPr lang="en-US" sz="2800" b="1" dirty="0">
                <a:solidFill>
                  <a:schemeClr val="bg1"/>
                </a:solidFill>
                <a:latin typeface="Century Gothic" pitchFamily="34" charset="0"/>
              </a:rPr>
              <a:t>of the project</a:t>
            </a:r>
          </a:p>
          <a:p>
            <a:pPr algn="just"/>
            <a:r>
              <a:rPr lang="en-US" sz="2800" dirty="0">
                <a:solidFill>
                  <a:schemeClr val="bg1"/>
                </a:solidFill>
                <a:latin typeface="Century Gothic" pitchFamily="34" charset="0"/>
              </a:rPr>
              <a:t>   </a:t>
            </a:r>
            <a:r>
              <a:rPr lang="en-US" sz="2800" dirty="0" smtClean="0">
                <a:solidFill>
                  <a:schemeClr val="bg1"/>
                </a:solidFill>
                <a:latin typeface="Century Gothic" pitchFamily="34" charset="0"/>
              </a:rPr>
              <a:t>  </a:t>
            </a:r>
            <a:r>
              <a:rPr lang="en-US" sz="2800" dirty="0">
                <a:solidFill>
                  <a:schemeClr val="bg1"/>
                </a:solidFill>
                <a:latin typeface="Century Gothic" pitchFamily="34" charset="0"/>
              </a:rPr>
              <a:t>-  </a:t>
            </a:r>
            <a:r>
              <a:rPr lang="en-US" sz="2800" dirty="0" smtClean="0">
                <a:solidFill>
                  <a:schemeClr val="bg1"/>
                </a:solidFill>
                <a:latin typeface="Century Gothic" pitchFamily="34" charset="0"/>
              </a:rPr>
              <a:t>Location</a:t>
            </a:r>
            <a:r>
              <a:rPr lang="en-US" sz="2800" dirty="0">
                <a:solidFill>
                  <a:schemeClr val="bg1"/>
                </a:solidFill>
                <a:latin typeface="Century Gothic" pitchFamily="34" charset="0"/>
              </a:rPr>
              <a:t> </a:t>
            </a:r>
          </a:p>
          <a:p>
            <a:pPr algn="just"/>
            <a:r>
              <a:rPr lang="en-US" sz="2800" dirty="0" smtClean="0">
                <a:solidFill>
                  <a:schemeClr val="bg1"/>
                </a:solidFill>
                <a:latin typeface="Century Gothic" pitchFamily="34" charset="0"/>
              </a:rPr>
              <a:t>     - Introduce </a:t>
            </a:r>
            <a:r>
              <a:rPr lang="en-US" sz="2800" dirty="0">
                <a:solidFill>
                  <a:schemeClr val="bg1"/>
                </a:solidFill>
                <a:latin typeface="Century Gothic" pitchFamily="34" charset="0"/>
              </a:rPr>
              <a:t>your organization and its capacity to undertake the project</a:t>
            </a:r>
            <a:r>
              <a:rPr lang="en-US" sz="2800" dirty="0" smtClean="0">
                <a:solidFill>
                  <a:schemeClr val="bg1"/>
                </a:solidFill>
                <a:latin typeface="Century Gothic" pitchFamily="34" charset="0"/>
              </a:rPr>
              <a:t>.</a:t>
            </a:r>
            <a:endParaRPr lang="en-US" sz="2800" dirty="0">
              <a:solidFill>
                <a:schemeClr val="bg1"/>
              </a:solidFill>
              <a:latin typeface="Century Gothic" pitchFamily="34" charset="0"/>
            </a:endParaRP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02.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PROJECT INTRODUCTIUON</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3380906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364" y="-99447"/>
            <a:ext cx="8072196" cy="6766560"/>
          </a:xfrm>
          <a:prstGeom prst="rect">
            <a:avLst/>
          </a:prstGeom>
        </p:spPr>
      </p:pic>
      <p:sp>
        <p:nvSpPr>
          <p:cNvPr id="2" name="任意多边形: 形状 1"/>
          <p:cNvSpPr/>
          <p:nvPr/>
        </p:nvSpPr>
        <p:spPr>
          <a:xfrm>
            <a:off x="-636" y="915669"/>
            <a:ext cx="10318343" cy="5225823"/>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260349" y="1108737"/>
            <a:ext cx="10057358" cy="4882632"/>
          </a:xfrm>
          <a:prstGeom prst="rect">
            <a:avLst/>
          </a:prstGeom>
          <a:noFill/>
          <a:ln w="9525">
            <a:noFill/>
          </a:ln>
        </p:spPr>
        <p:txBody>
          <a:bodyPr>
            <a:noAutofit/>
          </a:bodyPr>
          <a:lstStyle/>
          <a:p>
            <a:pPr marL="457200" indent="-457200" algn="just">
              <a:buFont typeface="Wingdings" pitchFamily="2" charset="2"/>
              <a:buChar char="Ø"/>
            </a:pPr>
            <a:r>
              <a:rPr lang="en-US" sz="2800" b="1" dirty="0" smtClean="0">
                <a:solidFill>
                  <a:schemeClr val="bg1"/>
                </a:solidFill>
                <a:latin typeface="Century Gothic" pitchFamily="34" charset="0"/>
              </a:rPr>
              <a:t>Engaging</a:t>
            </a:r>
            <a:r>
              <a:rPr lang="en-US" sz="2800" b="1" dirty="0">
                <a:solidFill>
                  <a:schemeClr val="bg1"/>
                </a:solidFill>
                <a:latin typeface="Century Gothic" pitchFamily="34" charset="0"/>
              </a:rPr>
              <a:t>: </a:t>
            </a:r>
            <a:r>
              <a:rPr lang="en-US" sz="2800" dirty="0">
                <a:solidFill>
                  <a:schemeClr val="bg1"/>
                </a:solidFill>
                <a:latin typeface="Century Gothic" pitchFamily="34" charset="0"/>
              </a:rPr>
              <a:t>Capture the reader's interest from the beginning.</a:t>
            </a:r>
          </a:p>
          <a:p>
            <a:pPr marL="457200" indent="-457200" algn="just">
              <a:buFont typeface="Wingdings" pitchFamily="2" charset="2"/>
              <a:buChar char="Ø"/>
            </a:pPr>
            <a:r>
              <a:rPr lang="en-US" sz="2800" b="1" dirty="0" smtClean="0">
                <a:solidFill>
                  <a:schemeClr val="bg1"/>
                </a:solidFill>
                <a:latin typeface="Century Gothic" pitchFamily="34" charset="0"/>
              </a:rPr>
              <a:t>Problem </a:t>
            </a:r>
            <a:r>
              <a:rPr lang="en-US" sz="2800" b="1" dirty="0">
                <a:solidFill>
                  <a:schemeClr val="bg1"/>
                </a:solidFill>
                <a:latin typeface="Century Gothic" pitchFamily="34" charset="0"/>
              </a:rPr>
              <a:t>statement alignment: </a:t>
            </a:r>
            <a:r>
              <a:rPr lang="en-US" sz="2800" dirty="0">
                <a:solidFill>
                  <a:schemeClr val="bg1"/>
                </a:solidFill>
                <a:latin typeface="Century Gothic" pitchFamily="34" charset="0"/>
              </a:rPr>
              <a:t>Connect the introduction to the identified problem </a:t>
            </a:r>
            <a:r>
              <a:rPr lang="en-US" sz="2800" dirty="0" smtClean="0">
                <a:solidFill>
                  <a:schemeClr val="bg1"/>
                </a:solidFill>
                <a:latin typeface="Century Gothic" pitchFamily="34" charset="0"/>
              </a:rPr>
              <a:t>statement.</a:t>
            </a:r>
          </a:p>
          <a:p>
            <a:pPr marL="457200" indent="-457200" algn="just">
              <a:buFont typeface="Wingdings" pitchFamily="2" charset="2"/>
              <a:buChar char="Ø"/>
            </a:pPr>
            <a:endParaRPr lang="en-US" sz="2800" dirty="0">
              <a:solidFill>
                <a:schemeClr val="bg1"/>
              </a:solidFill>
              <a:latin typeface="Century Gothic" pitchFamily="34" charset="0"/>
            </a:endParaRPr>
          </a:p>
          <a:p>
            <a:pPr marL="457200" indent="-457200" algn="just">
              <a:buFont typeface="Wingdings" pitchFamily="2" charset="2"/>
              <a:buChar char="Ø"/>
            </a:pPr>
            <a:r>
              <a:rPr lang="en-US" sz="2800" b="1" dirty="0" smtClean="0">
                <a:solidFill>
                  <a:schemeClr val="bg1"/>
                </a:solidFill>
                <a:latin typeface="Century Gothic" pitchFamily="34" charset="0"/>
              </a:rPr>
              <a:t>Succinct</a:t>
            </a:r>
            <a:r>
              <a:rPr lang="en-US" sz="2800" b="1" dirty="0">
                <a:solidFill>
                  <a:schemeClr val="bg1"/>
                </a:solidFill>
                <a:latin typeface="Century Gothic" pitchFamily="34" charset="0"/>
              </a:rPr>
              <a:t>: </a:t>
            </a:r>
            <a:r>
              <a:rPr lang="en-US" sz="2800" dirty="0">
                <a:solidFill>
                  <a:schemeClr val="bg1"/>
                </a:solidFill>
                <a:latin typeface="Century Gothic" pitchFamily="34" charset="0"/>
              </a:rPr>
              <a:t>Provide a brief overview of what the project aims to achieve (Impact, outcomes, outputs</a:t>
            </a:r>
            <a:r>
              <a:rPr lang="en-US" sz="2800" dirty="0" smtClean="0">
                <a:solidFill>
                  <a:schemeClr val="bg1"/>
                </a:solidFill>
                <a:latin typeface="Century Gothic" pitchFamily="34" charset="0"/>
              </a:rPr>
              <a:t>).</a:t>
            </a:r>
          </a:p>
          <a:p>
            <a:pPr algn="just"/>
            <a:endParaRPr lang="en-US" sz="2800" dirty="0">
              <a:solidFill>
                <a:schemeClr val="bg1"/>
              </a:solidFill>
              <a:latin typeface="Century Gothic" pitchFamily="34" charset="0"/>
            </a:endParaRPr>
          </a:p>
          <a:p>
            <a:pPr marL="457200" indent="-457200" algn="just">
              <a:buFont typeface="Wingdings" pitchFamily="2" charset="2"/>
              <a:buChar char="Ø"/>
            </a:pPr>
            <a:r>
              <a:rPr lang="en-US" sz="2800" b="1" dirty="0" smtClean="0">
                <a:solidFill>
                  <a:schemeClr val="bg1"/>
                </a:solidFill>
                <a:latin typeface="Century Gothic" pitchFamily="34" charset="0"/>
              </a:rPr>
              <a:t>Tone </a:t>
            </a:r>
            <a:r>
              <a:rPr lang="en-US" sz="2800" b="1" dirty="0">
                <a:solidFill>
                  <a:schemeClr val="bg1"/>
                </a:solidFill>
                <a:latin typeface="Century Gothic" pitchFamily="34" charset="0"/>
              </a:rPr>
              <a:t>consistency: </a:t>
            </a:r>
            <a:r>
              <a:rPr lang="en-US" sz="2800" dirty="0">
                <a:solidFill>
                  <a:schemeClr val="bg1"/>
                </a:solidFill>
                <a:latin typeface="Century Gothic" pitchFamily="34" charset="0"/>
              </a:rPr>
              <a:t>Maintain a consistent tone with the rest of the proposal.</a:t>
            </a: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Conti..</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3041561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225823"/>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77421" y="1081441"/>
            <a:ext cx="9908275" cy="4882632"/>
          </a:xfrm>
          <a:prstGeom prst="rect">
            <a:avLst/>
          </a:prstGeom>
          <a:solidFill>
            <a:schemeClr val="accent6">
              <a:lumMod val="50000"/>
            </a:schemeClr>
          </a:solidFill>
          <a:ln w="9525">
            <a:noFill/>
          </a:ln>
        </p:spPr>
        <p:txBody>
          <a:bodyPr>
            <a:noAutofit/>
          </a:bodyPr>
          <a:lstStyle/>
          <a:p>
            <a:pPr algn="just"/>
            <a:r>
              <a:rPr lang="en-US" sz="2700" dirty="0">
                <a:solidFill>
                  <a:schemeClr val="bg1"/>
                </a:solidFill>
                <a:latin typeface="Century Gothic" pitchFamily="34" charset="0"/>
              </a:rPr>
              <a:t>Clearly define the issue or challenge that the project aims to address. Describe why it is important to solve this problem.</a:t>
            </a:r>
          </a:p>
          <a:p>
            <a:pPr marL="457200" indent="-457200" algn="just">
              <a:buFont typeface="Wingdings" pitchFamily="2" charset="2"/>
              <a:buChar char="Ø"/>
            </a:pPr>
            <a:r>
              <a:rPr lang="en-US" sz="2700" b="1" dirty="0" smtClean="0">
                <a:solidFill>
                  <a:schemeClr val="bg1"/>
                </a:solidFill>
                <a:latin typeface="Century Gothic" pitchFamily="34" charset="0"/>
              </a:rPr>
              <a:t>Clearly </a:t>
            </a:r>
            <a:r>
              <a:rPr lang="en-US" sz="2700" b="1" dirty="0">
                <a:solidFill>
                  <a:schemeClr val="bg1"/>
                </a:solidFill>
                <a:latin typeface="Century Gothic" pitchFamily="34" charset="0"/>
              </a:rPr>
              <a:t>defined problem: </a:t>
            </a:r>
            <a:r>
              <a:rPr lang="en-US" sz="2700" dirty="0">
                <a:solidFill>
                  <a:schemeClr val="bg1"/>
                </a:solidFill>
                <a:latin typeface="Century Gothic" pitchFamily="34" charset="0"/>
              </a:rPr>
              <a:t>Articulate the issue that the project seeks to address.</a:t>
            </a:r>
          </a:p>
          <a:p>
            <a:pPr marL="457200" indent="-457200" algn="just">
              <a:buFont typeface="Wingdings" pitchFamily="2" charset="2"/>
              <a:buChar char="Ø"/>
            </a:pPr>
            <a:r>
              <a:rPr lang="en-US" sz="2700" b="1" dirty="0" smtClean="0">
                <a:solidFill>
                  <a:schemeClr val="bg1"/>
                </a:solidFill>
                <a:latin typeface="Century Gothic" pitchFamily="34" charset="0"/>
              </a:rPr>
              <a:t>Significance</a:t>
            </a:r>
            <a:r>
              <a:rPr lang="en-US" sz="2700" b="1" dirty="0">
                <a:solidFill>
                  <a:schemeClr val="bg1"/>
                </a:solidFill>
                <a:latin typeface="Century Gothic" pitchFamily="34" charset="0"/>
              </a:rPr>
              <a:t>: </a:t>
            </a:r>
            <a:r>
              <a:rPr lang="en-US" sz="2700" dirty="0">
                <a:solidFill>
                  <a:schemeClr val="bg1"/>
                </a:solidFill>
                <a:latin typeface="Century Gothic" pitchFamily="34" charset="0"/>
              </a:rPr>
              <a:t>Highlight the importance and relevance of solving the problem.</a:t>
            </a:r>
          </a:p>
          <a:p>
            <a:pPr marL="457200" indent="-457200" algn="just">
              <a:buFont typeface="Wingdings" pitchFamily="2" charset="2"/>
              <a:buChar char="Ø"/>
            </a:pPr>
            <a:r>
              <a:rPr lang="en-US" sz="2700" b="1" dirty="0" smtClean="0">
                <a:solidFill>
                  <a:schemeClr val="bg1"/>
                </a:solidFill>
                <a:latin typeface="Century Gothic" pitchFamily="34" charset="0"/>
              </a:rPr>
              <a:t>Evidence-based</a:t>
            </a:r>
            <a:r>
              <a:rPr lang="en-US" sz="2700" b="1" dirty="0">
                <a:solidFill>
                  <a:schemeClr val="bg1"/>
                </a:solidFill>
                <a:latin typeface="Century Gothic" pitchFamily="34" charset="0"/>
              </a:rPr>
              <a:t>: </a:t>
            </a:r>
            <a:r>
              <a:rPr lang="en-US" sz="2700" dirty="0">
                <a:solidFill>
                  <a:schemeClr val="bg1"/>
                </a:solidFill>
                <a:latin typeface="Century Gothic" pitchFamily="34" charset="0"/>
              </a:rPr>
              <a:t>Support the problem statement with data, research, or examples.</a:t>
            </a:r>
          </a:p>
          <a:p>
            <a:pPr marL="457200" indent="-457200" algn="just">
              <a:buFont typeface="Wingdings" pitchFamily="2" charset="2"/>
              <a:buChar char="Ø"/>
            </a:pPr>
            <a:r>
              <a:rPr lang="en-US" sz="2700" dirty="0" smtClean="0">
                <a:solidFill>
                  <a:schemeClr val="bg1"/>
                </a:solidFill>
                <a:latin typeface="Century Gothic" pitchFamily="34" charset="0"/>
              </a:rPr>
              <a:t>Scope</a:t>
            </a:r>
            <a:r>
              <a:rPr lang="en-US" sz="2700" dirty="0">
                <a:solidFill>
                  <a:schemeClr val="bg1"/>
                </a:solidFill>
                <a:latin typeface="Century Gothic" pitchFamily="34" charset="0"/>
              </a:rPr>
              <a:t>: Define the boundaries of the problem to avoid ambiguity.</a:t>
            </a:r>
          </a:p>
          <a:p>
            <a:pPr marL="457200" indent="-457200" algn="just">
              <a:buFont typeface="Wingdings" pitchFamily="2" charset="2"/>
              <a:buChar char="Ø"/>
            </a:pPr>
            <a:r>
              <a:rPr lang="en-US" sz="2700" b="1" dirty="0" smtClean="0">
                <a:solidFill>
                  <a:schemeClr val="bg1"/>
                </a:solidFill>
                <a:latin typeface="Century Gothic" pitchFamily="34" charset="0"/>
              </a:rPr>
              <a:t>Clarity</a:t>
            </a:r>
            <a:r>
              <a:rPr lang="en-US" sz="2700" b="1" dirty="0">
                <a:solidFill>
                  <a:schemeClr val="bg1"/>
                </a:solidFill>
                <a:latin typeface="Century Gothic" pitchFamily="34" charset="0"/>
              </a:rPr>
              <a:t>: </a:t>
            </a:r>
            <a:r>
              <a:rPr lang="en-US" sz="2700" dirty="0">
                <a:solidFill>
                  <a:schemeClr val="bg1"/>
                </a:solidFill>
                <a:latin typeface="Century Gothic" pitchFamily="34" charset="0"/>
              </a:rPr>
              <a:t>Ensure that the problem statement is </a:t>
            </a:r>
            <a:r>
              <a:rPr lang="en-US" sz="2700" dirty="0" smtClean="0">
                <a:solidFill>
                  <a:schemeClr val="bg1"/>
                </a:solidFill>
                <a:latin typeface="Century Gothic" pitchFamily="34" charset="0"/>
              </a:rPr>
              <a:t>easily. </a:t>
            </a:r>
            <a:r>
              <a:rPr lang="en-US" sz="2700" dirty="0">
                <a:solidFill>
                  <a:schemeClr val="bg1"/>
                </a:solidFill>
                <a:latin typeface="Century Gothic" pitchFamily="34" charset="0"/>
              </a:rPr>
              <a:t>understandable by all stakeholders.</a:t>
            </a: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03.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PROBLEM STATEMENT</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2742675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275" y="-99448"/>
            <a:ext cx="7306101" cy="7306101"/>
          </a:xfrm>
          <a:prstGeom prst="rect">
            <a:avLst/>
          </a:prstGeom>
        </p:spPr>
      </p:pic>
      <p:sp>
        <p:nvSpPr>
          <p:cNvPr id="2" name="任意多边形: 形状 1"/>
          <p:cNvSpPr/>
          <p:nvPr/>
        </p:nvSpPr>
        <p:spPr>
          <a:xfrm>
            <a:off x="-636" y="915669"/>
            <a:ext cx="10318343" cy="5225823"/>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6">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63773" y="1095089"/>
            <a:ext cx="10017457" cy="4882632"/>
          </a:xfrm>
          <a:prstGeom prst="rect">
            <a:avLst/>
          </a:prstGeom>
          <a:solidFill>
            <a:schemeClr val="accent6">
              <a:lumMod val="50000"/>
            </a:schemeClr>
          </a:solidFill>
          <a:ln w="9525">
            <a:noFill/>
          </a:ln>
        </p:spPr>
        <p:txBody>
          <a:bodyPr>
            <a:noAutofit/>
          </a:bodyPr>
          <a:lstStyle/>
          <a:p>
            <a:pPr marL="457200" indent="-457200" algn="just">
              <a:buFont typeface="Wingdings" pitchFamily="2" charset="2"/>
              <a:buChar char="Ø"/>
            </a:pPr>
            <a:r>
              <a:rPr lang="en-US" sz="2700" b="1" dirty="0" smtClean="0">
                <a:solidFill>
                  <a:schemeClr val="bg1"/>
                </a:solidFill>
                <a:latin typeface="Century Gothic" pitchFamily="34" charset="0"/>
              </a:rPr>
              <a:t>General </a:t>
            </a:r>
            <a:r>
              <a:rPr lang="en-US" sz="2700" b="1" dirty="0">
                <a:solidFill>
                  <a:schemeClr val="bg1"/>
                </a:solidFill>
                <a:latin typeface="Century Gothic" pitchFamily="34" charset="0"/>
              </a:rPr>
              <a:t>Objective:</a:t>
            </a:r>
            <a:r>
              <a:rPr lang="en-US" sz="2700" dirty="0">
                <a:solidFill>
                  <a:schemeClr val="bg1"/>
                </a:solidFill>
                <a:latin typeface="Century Gothic" pitchFamily="34" charset="0"/>
              </a:rPr>
              <a:t> </a:t>
            </a:r>
            <a:r>
              <a:rPr lang="en-US" sz="2700" dirty="0" smtClean="0">
                <a:solidFill>
                  <a:schemeClr val="bg1"/>
                </a:solidFill>
                <a:latin typeface="Century Gothic" pitchFamily="34" charset="0"/>
              </a:rPr>
              <a:t>State </a:t>
            </a:r>
            <a:r>
              <a:rPr lang="en-US" sz="2700" dirty="0">
                <a:solidFill>
                  <a:schemeClr val="bg1"/>
                </a:solidFill>
                <a:latin typeface="Century Gothic" pitchFamily="34" charset="0"/>
              </a:rPr>
              <a:t>the broad goal of the project, emphasizing the overall purpose or desired change.</a:t>
            </a:r>
          </a:p>
          <a:p>
            <a:pPr marL="457200" indent="-457200" algn="just">
              <a:buFont typeface="Wingdings" pitchFamily="2" charset="2"/>
              <a:buChar char="Ø"/>
            </a:pPr>
            <a:r>
              <a:rPr lang="en-US" sz="2700" b="1" dirty="0" smtClean="0">
                <a:solidFill>
                  <a:schemeClr val="bg1"/>
                </a:solidFill>
                <a:latin typeface="Century Gothic" pitchFamily="34" charset="0"/>
              </a:rPr>
              <a:t>Specific Objectives: </a:t>
            </a:r>
            <a:r>
              <a:rPr lang="en-US" sz="2700" dirty="0" smtClean="0">
                <a:solidFill>
                  <a:schemeClr val="bg1"/>
                </a:solidFill>
                <a:latin typeface="Century Gothic" pitchFamily="34" charset="0"/>
              </a:rPr>
              <a:t>Outline </a:t>
            </a:r>
            <a:r>
              <a:rPr lang="en-US" sz="2700" dirty="0">
                <a:solidFill>
                  <a:schemeClr val="bg1"/>
                </a:solidFill>
                <a:latin typeface="Century Gothic" pitchFamily="34" charset="0"/>
              </a:rPr>
              <a:t>the specific outcomes or changes that the project intends to achieve in measurable terms.</a:t>
            </a:r>
          </a:p>
          <a:p>
            <a:pPr marL="457200" indent="-457200" algn="just">
              <a:buFont typeface="Wingdings" pitchFamily="2" charset="2"/>
              <a:buChar char="Ø"/>
            </a:pPr>
            <a:r>
              <a:rPr lang="en-US" sz="2700" b="1" dirty="0" smtClean="0">
                <a:solidFill>
                  <a:schemeClr val="bg1"/>
                </a:solidFill>
                <a:latin typeface="Century Gothic" pitchFamily="34" charset="0"/>
              </a:rPr>
              <a:t>Overall Coherence</a:t>
            </a:r>
            <a:r>
              <a:rPr lang="en-US" sz="2700" b="1" dirty="0">
                <a:solidFill>
                  <a:schemeClr val="bg1"/>
                </a:solidFill>
                <a:latin typeface="Century Gothic" pitchFamily="34" charset="0"/>
              </a:rPr>
              <a:t>: </a:t>
            </a:r>
            <a:r>
              <a:rPr lang="en-US" sz="2700" dirty="0">
                <a:solidFill>
                  <a:schemeClr val="bg1"/>
                </a:solidFill>
                <a:latin typeface="Century Gothic" pitchFamily="34" charset="0"/>
              </a:rPr>
              <a:t>Ensure that the overall objectives align with the project's goals.</a:t>
            </a:r>
          </a:p>
          <a:p>
            <a:pPr marL="457200" indent="-457200" algn="just">
              <a:buFont typeface="Wingdings" pitchFamily="2" charset="2"/>
              <a:buChar char="Ø"/>
            </a:pPr>
            <a:r>
              <a:rPr lang="en-US" sz="2700" b="1" dirty="0" smtClean="0">
                <a:solidFill>
                  <a:schemeClr val="bg1"/>
                </a:solidFill>
                <a:latin typeface="Century Gothic" pitchFamily="34" charset="0"/>
              </a:rPr>
              <a:t>Measurable Outcomes</a:t>
            </a:r>
            <a:r>
              <a:rPr lang="en-US" sz="2700" b="1" dirty="0">
                <a:solidFill>
                  <a:schemeClr val="bg1"/>
                </a:solidFill>
                <a:latin typeface="Century Gothic" pitchFamily="34" charset="0"/>
              </a:rPr>
              <a:t>: </a:t>
            </a:r>
            <a:r>
              <a:rPr lang="en-US" sz="2700" dirty="0">
                <a:solidFill>
                  <a:schemeClr val="bg1"/>
                </a:solidFill>
                <a:latin typeface="Century Gothic" pitchFamily="34" charset="0"/>
              </a:rPr>
              <a:t>Define objectives that are specific, measurable, achievable, relevant, and time-bound (SMART).</a:t>
            </a:r>
          </a:p>
          <a:p>
            <a:pPr marL="457200" indent="-457200" algn="just">
              <a:buFont typeface="Wingdings" pitchFamily="2" charset="2"/>
              <a:buChar char="Ø"/>
            </a:pPr>
            <a:r>
              <a:rPr lang="en-US" sz="2700" b="1" dirty="0" smtClean="0">
                <a:solidFill>
                  <a:schemeClr val="bg1"/>
                </a:solidFill>
                <a:latin typeface="Century Gothic" pitchFamily="34" charset="0"/>
              </a:rPr>
              <a:t>Alignment</a:t>
            </a:r>
            <a:r>
              <a:rPr lang="en-US" sz="2700" b="1" dirty="0">
                <a:solidFill>
                  <a:schemeClr val="bg1"/>
                </a:solidFill>
                <a:latin typeface="Century Gothic" pitchFamily="34" charset="0"/>
              </a:rPr>
              <a:t>: </a:t>
            </a:r>
            <a:r>
              <a:rPr lang="en-US" sz="2700" dirty="0">
                <a:solidFill>
                  <a:schemeClr val="bg1"/>
                </a:solidFill>
                <a:latin typeface="Century Gothic" pitchFamily="34" charset="0"/>
              </a:rPr>
              <a:t>Make sure that specific objectives are directly linked to the overall project objective</a:t>
            </a:r>
            <a:r>
              <a:rPr lang="en-US" sz="2700" dirty="0" smtClean="0">
                <a:solidFill>
                  <a:schemeClr val="bg1"/>
                </a:solidFill>
                <a:latin typeface="Century Gothic" pitchFamily="34" charset="0"/>
              </a:rPr>
              <a:t>.</a:t>
            </a:r>
            <a:endParaRPr lang="en-US" sz="2700" dirty="0">
              <a:solidFill>
                <a:schemeClr val="bg1"/>
              </a:solidFill>
              <a:latin typeface="Century Gothic" pitchFamily="34" charset="0"/>
            </a:endParaRPr>
          </a:p>
        </p:txBody>
      </p:sp>
      <p:sp>
        <p:nvSpPr>
          <p:cNvPr id="10" name="文本框 26"/>
          <p:cNvSpPr txBox="1"/>
          <p:nvPr>
            <p:custDataLst>
              <p:tags r:id="rId1"/>
            </p:custDataLst>
          </p:nvPr>
        </p:nvSpPr>
        <p:spPr>
          <a:xfrm>
            <a:off x="1405272" y="253991"/>
            <a:ext cx="10945951" cy="605790"/>
          </a:xfrm>
          <a:prstGeom prst="rect">
            <a:avLst/>
          </a:prstGeom>
          <a:solidFill>
            <a:schemeClr val="accent4">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 </a:t>
            </a:r>
            <a:r>
              <a:rPr lang="en-US" altLang="zh-CN" sz="3500" noProof="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04. </a:t>
            </a:r>
            <a:r>
              <a:rPr lang="en-US" altLang="zh-CN" sz="3500" dirty="0" smtClean="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rPr>
              <a:t>PROJECT OBJECTIVES</a:t>
            </a:r>
            <a:endParaRPr lang="en-US" altLang="zh-CN" sz="3500" noProof="0" dirty="0">
              <a:solidFill>
                <a:schemeClr val="bg1"/>
              </a:solidFill>
              <a:effectLst>
                <a:outerShdw blurRad="38100" dist="38100" dir="2700000" algn="tl">
                  <a:srgbClr val="000000">
                    <a:alpha val="43137"/>
                  </a:srgbClr>
                </a:outerShdw>
              </a:effectLst>
              <a:latin typeface="Century Gothic" panose="020B0502020202020204" charset="0"/>
              <a:ea typeface="Gilroy" panose="00000400000000000000" charset="0"/>
              <a:cs typeface="Century Gothic" panose="020B0502020202020204" charset="0"/>
              <a:sym typeface="+mn-ea"/>
            </a:endParaRPr>
          </a:p>
        </p:txBody>
      </p:sp>
      <p:pic>
        <p:nvPicPr>
          <p:cNvPr id="15" name="Picture 14" descr="Untitled-1.fw"/>
          <p:cNvPicPr>
            <a:picLocks noChangeAspect="1"/>
          </p:cNvPicPr>
          <p:nvPr/>
        </p:nvPicPr>
        <p:blipFill>
          <a:blip r:embed="rId4"/>
          <a:stretch>
            <a:fillRect/>
          </a:stretch>
        </p:blipFill>
        <p:spPr>
          <a:xfrm>
            <a:off x="325120" y="20347"/>
            <a:ext cx="1191895" cy="1191260"/>
          </a:xfrm>
          <a:prstGeom prst="rect">
            <a:avLst/>
          </a:prstGeom>
        </p:spPr>
      </p:pic>
      <p:grpSp>
        <p:nvGrpSpPr>
          <p:cNvPr id="16" name="Group 15"/>
          <p:cNvGrpSpPr/>
          <p:nvPr/>
        </p:nvGrpSpPr>
        <p:grpSpPr>
          <a:xfrm>
            <a:off x="0" y="6263640"/>
            <a:ext cx="12192000" cy="594360"/>
            <a:chOff x="0" y="6263640"/>
            <a:chExt cx="12192000" cy="594360"/>
          </a:xfrm>
          <a:solidFill>
            <a:schemeClr val="accent4">
              <a:lumMod val="75000"/>
            </a:schemeClr>
          </a:solidFill>
        </p:grpSpPr>
        <p:sp>
          <p:nvSpPr>
            <p:cNvPr id="17" name="矩形 38"/>
            <p:cNvSpPr/>
            <p:nvPr/>
          </p:nvSpPr>
          <p:spPr>
            <a:xfrm>
              <a:off x="0" y="6263640"/>
              <a:ext cx="12192000" cy="594360"/>
            </a:xfrm>
            <a:prstGeom prst="rect">
              <a:avLst/>
            </a:prstGeom>
            <a:grp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8" name="Text Box 12"/>
            <p:cNvSpPr txBox="1"/>
            <p:nvPr/>
          </p:nvSpPr>
          <p:spPr>
            <a:xfrm>
              <a:off x="260350" y="6269060"/>
              <a:ext cx="11798935" cy="538609"/>
            </a:xfrm>
            <a:prstGeom prst="rect">
              <a:avLst/>
            </a:prstGeom>
            <a:grpFill/>
          </p:spPr>
          <p:txBody>
            <a:bodyPr wrap="square" rtlCol="0" anchor="t">
              <a:spAutoFit/>
            </a:bodyPr>
            <a:lstStyle/>
            <a:p>
              <a:pPr algn="ctr"/>
              <a:r>
                <a:rPr lang="en-US" altLang="zh-CN" sz="2900" b="1" i="1" dirty="0">
                  <a:effectLst>
                    <a:outerShdw blurRad="38100" dist="19050" dir="2700000" algn="tl" rotWithShape="0">
                      <a:schemeClr val="dk1">
                        <a:alpha val="40000"/>
                      </a:schemeClr>
                    </a:outerShdw>
                  </a:effectLst>
                  <a:latin typeface="Footlight MT Light" pitchFamily="18" charset="0"/>
                  <a:cs typeface="+mn-lt"/>
                  <a:sym typeface="+mn-ea"/>
                </a:rPr>
                <a:t>PROJECT PROPOSAL WRITING</a:t>
              </a:r>
              <a:endParaRPr lang="en-US" sz="2900" b="1" i="1" dirty="0">
                <a:solidFill>
                  <a:schemeClr val="bg1"/>
                </a:solidFill>
                <a:latin typeface="Footlight MT Light" pitchFamily="18" charset="0"/>
              </a:endParaRPr>
            </a:p>
          </p:txBody>
        </p:sp>
      </p:grpSp>
    </p:spTree>
    <p:extLst>
      <p:ext uri="{BB962C8B-B14F-4D97-AF65-F5344CB8AC3E}">
        <p14:creationId xmlns:p14="http://schemas.microsoft.com/office/powerpoint/2010/main" val="38059347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068659b2-b470-451f-817e-30251c6c54ae"/>
  <p:tag name="COMMONDATA" val="eyJoZGlkIjoiYzhkMjg0NDA1MzdiYTViNDBhYWU0YmMwMWY1YWViMDY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PA" val="v5.2.10"/>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PA" val="v5.2.1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fontScheme name="海外商务风01">
      <a:majorFont>
        <a:latin typeface="Hubot-Sans Black Wide"/>
        <a:ea typeface=""/>
        <a:cs typeface=""/>
      </a:majorFont>
      <a:minorFont>
        <a:latin typeface="Gilro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roy"/>
        <a:ea typeface=""/>
        <a:cs typeface=""/>
        <a:font script="Jpan" typeface="游ゴシック"/>
        <a:font script="Hang" typeface="맑은 고딕"/>
        <a:font script="Hans" typeface="Gilroy"/>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Gilroy"/>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roy"/>
        <a:ea typeface=""/>
        <a:cs typeface=""/>
        <a:font script="Jpan" typeface="ＭＳ Ｐゴシック"/>
        <a:font script="Hang" typeface="맑은 고딕"/>
        <a:font script="Hans" typeface="Gilroy"/>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145</TotalTime>
  <Words>1468</Words>
  <Application>Microsoft Office PowerPoint</Application>
  <PresentationFormat>Custom</PresentationFormat>
  <Paragraphs>167</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Footlight MT Light</vt:lpstr>
      <vt:lpstr>Montserrat</vt:lpstr>
      <vt:lpstr>Century Gothic</vt:lpstr>
      <vt:lpstr>Gilroy</vt:lpstr>
      <vt:lpstr>Wingdings</vt:lpstr>
      <vt:lpstr>Hubot-Sans Black Wide</vt:lpstr>
      <vt:lpstr>Arial Black</vt:lpstr>
      <vt:lpstr>Adobe Gothic Std B</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hui ming</dc:creator>
  <cp:lastModifiedBy>GOD</cp:lastModifiedBy>
  <cp:revision>181</cp:revision>
  <dcterms:created xsi:type="dcterms:W3CDTF">2022-06-26T21:27:00Z</dcterms:created>
  <dcterms:modified xsi:type="dcterms:W3CDTF">2024-05-28T13:13:09Z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4A9F9AC5741E42FCA5AC0C0652FE08CB_13</vt:lpwstr>
  </property>
  <property fmtid="{D5CDD505-2E9C-101B-9397-08002B2CF9AE}" pid="3" name="KSOProductBuildVer">
    <vt:lpwstr>1033-12.2.0.16731</vt:lpwstr>
  </property>
</Properties>
</file>